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6"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9144000" cy="5143500" type="screen16x9"/>
  <p:notesSz cx="6858000" cy="9144000"/>
  <p:embeddedFontLst>
    <p:embeddedFont>
      <p:font typeface="Average" panose="02000503040000020003" pitchFamily="2" charset="77"/>
      <p:regular r:id="rId31"/>
    </p:embeddedFont>
    <p:embeddedFont>
      <p:font typeface="Oswald" pitchFamily="2" charset="77"/>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B496F1C-5C73-4684-8240-E6FDD46F3210}">
  <a:tblStyle styleId="{7B496F1C-5C73-4684-8240-E6FDD46F3210}"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75"/>
    <p:restoredTop sz="94711"/>
  </p:normalViewPr>
  <p:slideViewPr>
    <p:cSldViewPr snapToGrid="0">
      <p:cViewPr varScale="1">
        <p:scale>
          <a:sx n="180" d="100"/>
          <a:sy n="180" d="100"/>
        </p:scale>
        <p:origin x="544"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e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 name="Google Shape;4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0" name="Google Shape;11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5" name="Google Shape;115;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1" name="Google Shape;12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GSM is popular for IoT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7" name="Google Shape;127;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a:t>
            </a:r>
            <a:r>
              <a:rPr lang="en-US" sz="1350">
                <a:solidFill>
                  <a:schemeClr val="dk1"/>
                </a:solidFill>
                <a:highlight>
                  <a:srgbClr val="FFFFFF"/>
                </a:highlight>
                <a:latin typeface="Times New Roman"/>
                <a:ea typeface="Times New Roman"/>
                <a:cs typeface="Times New Roman"/>
                <a:sym typeface="Times New Roman"/>
              </a:rPr>
              <a:t>Consequently, these machines are significantly closer to reality than anyone suspected. The result will make uncomfortable reading for governments, military and security organizations, banks, and anyone else who needs to secure data for 25 years or longer.”</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In early QCs, qubits are noisy. The less noisy they become, the more efficient the calculations.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25 years, remember?</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5" name="Google Shape;155;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13b5ec028ef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13b5ec028e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8" name="Google Shape;168;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Cipherloc Polymorphic Encryption Core (PEC) is symmetrically quantum-resistant</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5" name="Google Shape;5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4" name="Google Shape;174;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Also, The worldwide market for quantum computing is predicted to be more than USD 10 billion by 2024, and USD 65 billion by 2030.</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https://www.ibm.com/thought-leadership/institute-business-value/report/quantumsecurity</a:t>
            </a:r>
            <a:endParaRPr/>
          </a:p>
          <a:p>
            <a:pPr marL="0" lvl="0" indent="0" algn="l" rtl="0">
              <a:lnSpc>
                <a:spcPct val="100000"/>
              </a:lnSpc>
              <a:spcBef>
                <a:spcPts val="0"/>
              </a:spcBef>
              <a:spcAft>
                <a:spcPts val="0"/>
              </a:spcAft>
              <a:buSzPts val="1400"/>
              <a:buNone/>
            </a:pPr>
            <a:r>
              <a:rPr lang="en-US"/>
              <a:t>https://www.ibm.com/blogs/industries/quantum-computing-cybersecurity-risks-quantum-safe-cryptography/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national identifier on the blockchain (permission, not confidentiality)</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2" name="Google Shape;192;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Belfer Center for Science and International Affairs</a:t>
            </a:r>
            <a:endParaRPr/>
          </a:p>
          <a:p>
            <a:pPr marL="0" lvl="0" indent="0" algn="l" rtl="0">
              <a:lnSpc>
                <a:spcPct val="100000"/>
              </a:lnSpc>
              <a:spcBef>
                <a:spcPts val="0"/>
              </a:spcBef>
              <a:spcAft>
                <a:spcPts val="0"/>
              </a:spcAft>
              <a:buSzPts val="1400"/>
              <a:buNone/>
            </a:pPr>
            <a:r>
              <a:rPr lang="en-US"/>
              <a:t>Research institute in Cambridge, Massachusetts (Harvard)</a:t>
            </a: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European Telecommunications Standards Institute</a:t>
            </a:r>
            <a:endParaRPr/>
          </a:p>
        </p:txBody>
      </p:sp>
      <p:sp>
        <p:nvSpPr>
          <p:cNvPr id="200" name="Google Shape;200;p22: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6" name="Google Shape;206;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2" name="Google Shape;212;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8" name="Google Shape;218;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4" name="Google Shape;224;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3" name="Google Shape;63;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Qubit can be a photon, nucleus, or electron</a:t>
            </a:r>
            <a:endParaRPr/>
          </a:p>
          <a:p>
            <a:pPr marL="0" lvl="0" indent="0" algn="l" rtl="0">
              <a:lnSpc>
                <a:spcPct val="100000"/>
              </a:lnSpc>
              <a:spcBef>
                <a:spcPts val="0"/>
              </a:spcBef>
              <a:spcAft>
                <a:spcPts val="0"/>
              </a:spcAft>
              <a:buSzPts val="1400"/>
              <a:buNone/>
            </a:pPr>
            <a:r>
              <a:rPr lang="en-US"/>
              <a:t>Spin up vs. spin down (align with magnetic fields) -&gt; classical 1 or 0</a:t>
            </a:r>
            <a:endParaRPr/>
          </a:p>
          <a:p>
            <a:pPr marL="0" lvl="0" indent="0" algn="l" rtl="0">
              <a:lnSpc>
                <a:spcPct val="100000"/>
              </a:lnSpc>
              <a:spcBef>
                <a:spcPts val="0"/>
              </a:spcBef>
              <a:spcAft>
                <a:spcPts val="0"/>
              </a:spcAft>
              <a:buSzPts val="1400"/>
              <a:buNone/>
            </a:pPr>
            <a:r>
              <a:rPr lang="en-US"/>
              <a:t>Before you measure, superposition, probability of being in a particular state when you measure it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3b5ec028ef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3b5ec028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8" name="Google Shape;78;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2" name="Google Shape;9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1980 - computation as physics</a:t>
            </a:r>
            <a:endParaRPr/>
          </a:p>
          <a:p>
            <a:pPr marL="0" lvl="0" indent="0" algn="l" rtl="0">
              <a:lnSpc>
                <a:spcPct val="100000"/>
              </a:lnSpc>
              <a:spcBef>
                <a:spcPts val="0"/>
              </a:spcBef>
              <a:spcAft>
                <a:spcPts val="0"/>
              </a:spcAft>
              <a:buSzPts val="1400"/>
              <a:buNone/>
            </a:pPr>
            <a:r>
              <a:rPr lang="en-US"/>
              <a:t>[1982]</a:t>
            </a:r>
            <a:endParaRPr/>
          </a:p>
          <a:p>
            <a:pPr marL="0" lvl="0" indent="0" algn="l" rtl="0">
              <a:lnSpc>
                <a:spcPct val="100000"/>
              </a:lnSpc>
              <a:spcBef>
                <a:spcPts val="0"/>
              </a:spcBef>
              <a:spcAft>
                <a:spcPts val="0"/>
              </a:spcAft>
              <a:buSzPts val="1400"/>
              <a:buNone/>
            </a:pPr>
            <a:r>
              <a:rPr lang="en-US"/>
              <a:t>1985 - universal quantum computer (think Quantum Turing Machine)</a:t>
            </a:r>
            <a:endParaRPr/>
          </a:p>
          <a:p>
            <a:pPr marL="0" lvl="0" indent="0" algn="l" rtl="0">
              <a:lnSpc>
                <a:spcPct val="100000"/>
              </a:lnSpc>
              <a:spcBef>
                <a:spcPts val="0"/>
              </a:spcBef>
              <a:spcAft>
                <a:spcPts val="0"/>
              </a:spcAft>
              <a:buSzPts val="1400"/>
              <a:buNone/>
            </a:pPr>
            <a:r>
              <a:rPr lang="en-US"/>
              <a:t>1992 - first quantum algorithm (1 vs. many)</a:t>
            </a:r>
            <a:endParaRPr/>
          </a:p>
          <a:p>
            <a:pPr marL="0" lvl="0" indent="0" algn="l" rtl="0">
              <a:lnSpc>
                <a:spcPct val="100000"/>
              </a:lnSpc>
              <a:spcBef>
                <a:spcPts val="0"/>
              </a:spcBef>
              <a:spcAft>
                <a:spcPts val="0"/>
              </a:spcAft>
              <a:buSzPts val="1400"/>
              <a:buNone/>
            </a:pPr>
            <a:r>
              <a:rPr lang="en-US"/>
              <a:t>[1994] - factoring can be done exponentially faster (not yet practical)</a:t>
            </a:r>
            <a:endParaRPr/>
          </a:p>
          <a:p>
            <a:pPr marL="0" lvl="0" indent="0" algn="l" rtl="0">
              <a:lnSpc>
                <a:spcPct val="100000"/>
              </a:lnSpc>
              <a:spcBef>
                <a:spcPts val="0"/>
              </a:spcBef>
              <a:spcAft>
                <a:spcPts val="0"/>
              </a:spcAft>
              <a:buSzPts val="1400"/>
              <a:buNone/>
            </a:pPr>
            <a:r>
              <a:rPr lang="en-US"/>
              <a:t>[1995]</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8" name="Google Shape;9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a:t>Est. 2k-5k quantum computers globally by 2030, mass adoption by 2035.</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Also, The worldwide market for quantum computing is predicted to be more than USD 10 billion by 2024, and USD 65 billion by 2030.</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https://www.ibm.com/thought-leadership/institute-business-value/report/quantumsecurity</a:t>
            </a:r>
            <a:endParaRPr/>
          </a:p>
          <a:p>
            <a:pPr marL="0" lvl="0" indent="0" algn="l" rtl="0">
              <a:lnSpc>
                <a:spcPct val="100000"/>
              </a:lnSpc>
              <a:spcBef>
                <a:spcPts val="0"/>
              </a:spcBef>
              <a:spcAft>
                <a:spcPts val="0"/>
              </a:spcAft>
              <a:buSzPts val="1400"/>
              <a:buNone/>
            </a:pPr>
            <a:r>
              <a:rPr lang="en-US"/>
              <a:t>https://www.ibm.com/blogs/industries/quantum-computing-cybersecurity-risks-quantum-safe-cryptography/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p2"/>
          <p:cNvSpPr txBox="1">
            <a:spLocks noGrp="1"/>
          </p:cNvSpPr>
          <p:nvPr>
            <p:ph type="ctrTitle"/>
          </p:nvPr>
        </p:nvSpPr>
        <p:spPr>
          <a:xfrm>
            <a:off x="671258" y="990800"/>
            <a:ext cx="7801500" cy="17301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800"/>
              <a:buNone/>
              <a:defRPr sz="48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19" name="Google Shape;19;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20" name="Google Shape;20;p3"/>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5" name="Google Shape;25;p4"/>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8" name="Google Shape;28;p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0"/>
        <p:cNvGrpSpPr/>
        <p:nvPr/>
      </p:nvGrpSpPr>
      <p:grpSpPr>
        <a:xfrm>
          <a:off x="0" y="0"/>
          <a:ext cx="0" cy="0"/>
          <a:chOff x="0" y="0"/>
          <a:chExt cx="0" cy="0"/>
        </a:xfrm>
      </p:grpSpPr>
      <p:sp>
        <p:nvSpPr>
          <p:cNvPr id="31" name="Google Shape;31;p6"/>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32" name="Google Shape;32;p6"/>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33"/>
        <p:cNvGrpSpPr/>
        <p:nvPr/>
      </p:nvGrpSpPr>
      <p:grpSpPr>
        <a:xfrm>
          <a:off x="0" y="0"/>
          <a:ext cx="0" cy="0"/>
          <a:chOff x="0" y="0"/>
          <a:chExt cx="0" cy="0"/>
        </a:xfrm>
      </p:grpSpPr>
      <p:sp>
        <p:nvSpPr>
          <p:cNvPr id="34" name="Google Shape;34;p7"/>
          <p:cNvSpPr txBox="1">
            <a:spLocks noGrp="1"/>
          </p:cNvSpPr>
          <p:nvPr>
            <p:ph type="title" hasCustomPrompt="1"/>
          </p:nvPr>
        </p:nvSpPr>
        <p:spPr>
          <a:xfrm>
            <a:off x="311700" y="1255275"/>
            <a:ext cx="8520600" cy="18906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35" name="Google Shape;35;p7"/>
          <p:cNvSpPr txBox="1">
            <a:spLocks noGrp="1"/>
          </p:cNvSpPr>
          <p:nvPr>
            <p:ph type="body" idx="1"/>
          </p:nvPr>
        </p:nvSpPr>
        <p:spPr>
          <a:xfrm>
            <a:off x="311700" y="3228425"/>
            <a:ext cx="8520600" cy="1300800"/>
          </a:xfrm>
          <a:prstGeom prst="rect">
            <a:avLst/>
          </a:prstGeom>
          <a:noFill/>
          <a:ln>
            <a:noFill/>
          </a:ln>
        </p:spPr>
        <p:txBody>
          <a:bodyPr spcFirstLastPara="1" wrap="square" lIns="91425" tIns="91425" rIns="91425" bIns="91425" anchor="t" anchorCtr="0">
            <a:no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1600"/>
              </a:spcBef>
              <a:spcAft>
                <a:spcPts val="0"/>
              </a:spcAft>
              <a:buSzPts val="1400"/>
              <a:buChar char="○"/>
              <a:defRPr/>
            </a:lvl2pPr>
            <a:lvl3pPr marL="1371600" lvl="2" indent="-317500" algn="ctr">
              <a:lnSpc>
                <a:spcPct val="115000"/>
              </a:lnSpc>
              <a:spcBef>
                <a:spcPts val="1600"/>
              </a:spcBef>
              <a:spcAft>
                <a:spcPts val="0"/>
              </a:spcAft>
              <a:buSzPts val="1400"/>
              <a:buChar char="■"/>
              <a:defRPr/>
            </a:lvl3pPr>
            <a:lvl4pPr marL="1828800" lvl="3" indent="-317500" algn="ctr">
              <a:lnSpc>
                <a:spcPct val="115000"/>
              </a:lnSpc>
              <a:spcBef>
                <a:spcPts val="1600"/>
              </a:spcBef>
              <a:spcAft>
                <a:spcPts val="0"/>
              </a:spcAft>
              <a:buSzPts val="1400"/>
              <a:buChar char="●"/>
              <a:defRPr/>
            </a:lvl4pPr>
            <a:lvl5pPr marL="2286000" lvl="4" indent="-317500" algn="ctr">
              <a:lnSpc>
                <a:spcPct val="115000"/>
              </a:lnSpc>
              <a:spcBef>
                <a:spcPts val="1600"/>
              </a:spcBef>
              <a:spcAft>
                <a:spcPts val="0"/>
              </a:spcAft>
              <a:buSzPts val="1400"/>
              <a:buChar char="○"/>
              <a:defRPr/>
            </a:lvl5pPr>
            <a:lvl6pPr marL="2743200" lvl="5" indent="-317500" algn="ctr">
              <a:lnSpc>
                <a:spcPct val="115000"/>
              </a:lnSpc>
              <a:spcBef>
                <a:spcPts val="1600"/>
              </a:spcBef>
              <a:spcAft>
                <a:spcPts val="0"/>
              </a:spcAft>
              <a:buSzPts val="1400"/>
              <a:buChar char="■"/>
              <a:defRPr/>
            </a:lvl6pPr>
            <a:lvl7pPr marL="3200400" lvl="6" indent="-317500" algn="ctr">
              <a:lnSpc>
                <a:spcPct val="115000"/>
              </a:lnSpc>
              <a:spcBef>
                <a:spcPts val="1600"/>
              </a:spcBef>
              <a:spcAft>
                <a:spcPts val="0"/>
              </a:spcAft>
              <a:buSzPts val="1400"/>
              <a:buChar char="●"/>
              <a:defRPr/>
            </a:lvl7pPr>
            <a:lvl8pPr marL="3657600" lvl="7" indent="-317500" algn="ctr">
              <a:lnSpc>
                <a:spcPct val="115000"/>
              </a:lnSpc>
              <a:spcBef>
                <a:spcPts val="1600"/>
              </a:spcBef>
              <a:spcAft>
                <a:spcPts val="0"/>
              </a:spcAft>
              <a:buSzPts val="1400"/>
              <a:buChar char="○"/>
              <a:defRPr/>
            </a:lvl8pPr>
            <a:lvl9pPr marL="4114800" lvl="8" indent="-317500" algn="ctr">
              <a:lnSpc>
                <a:spcPct val="115000"/>
              </a:lnSpc>
              <a:spcBef>
                <a:spcPts val="1600"/>
              </a:spcBef>
              <a:spcAft>
                <a:spcPts val="1600"/>
              </a:spcAft>
              <a:buSzPts val="1400"/>
              <a:buChar char="■"/>
              <a:defRPr/>
            </a:lvl9pPr>
          </a:lstStyle>
          <a:p>
            <a:endParaRPr/>
          </a:p>
        </p:txBody>
      </p:sp>
      <p:sp>
        <p:nvSpPr>
          <p:cNvPr id="36" name="Google Shape;36;p7"/>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sp>
        <p:nvSpPr>
          <p:cNvPr id="38" name="Google Shape;38;p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39" name="Google Shape;39;p8"/>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0"/>
        <p:cNvGrpSpPr/>
        <p:nvPr/>
      </p:nvGrpSpPr>
      <p:grpSpPr>
        <a:xfrm>
          <a:off x="0" y="0"/>
          <a:ext cx="0" cy="0"/>
          <a:chOff x="0" y="0"/>
          <a:chExt cx="0" cy="0"/>
        </a:xfrm>
      </p:grpSpPr>
      <p:sp>
        <p:nvSpPr>
          <p:cNvPr id="41" name="Google Shape;41;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2" name="Google Shape;42;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3" name="Google Shape;43;p9"/>
          <p:cNvSpPr txBox="1">
            <a:spLocks noGrp="1"/>
          </p:cNvSpPr>
          <p:nvPr>
            <p:ph type="title"/>
          </p:nvPr>
        </p:nvSpPr>
        <p:spPr>
          <a:xfrm>
            <a:off x="265500" y="1081400"/>
            <a:ext cx="4045200" cy="1710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4" name="Google Shape;44;p9"/>
          <p:cNvSpPr txBox="1">
            <a:spLocks noGrp="1"/>
          </p:cNvSpPr>
          <p:nvPr>
            <p:ph type="subTitle" idx="1"/>
          </p:nvPr>
        </p:nvSpPr>
        <p:spPr>
          <a:xfrm>
            <a:off x="265500" y="2845201"/>
            <a:ext cx="4045200" cy="13455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5" name="Google Shape;45;p9"/>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1600"/>
              </a:spcBef>
              <a:spcAft>
                <a:spcPts val="0"/>
              </a:spcAft>
              <a:buClr>
                <a:schemeClr val="lt1"/>
              </a:buClr>
              <a:buSzPts val="1400"/>
              <a:buChar char="○"/>
              <a:defRPr>
                <a:solidFill>
                  <a:schemeClr val="lt1"/>
                </a:solidFill>
              </a:defRPr>
            </a:lvl2pPr>
            <a:lvl3pPr marL="1371600" lvl="2" indent="-317500" algn="l">
              <a:lnSpc>
                <a:spcPct val="115000"/>
              </a:lnSpc>
              <a:spcBef>
                <a:spcPts val="1600"/>
              </a:spcBef>
              <a:spcAft>
                <a:spcPts val="0"/>
              </a:spcAft>
              <a:buClr>
                <a:schemeClr val="lt1"/>
              </a:buClr>
              <a:buSzPts val="1400"/>
              <a:buChar char="■"/>
              <a:defRPr>
                <a:solidFill>
                  <a:schemeClr val="lt1"/>
                </a:solidFill>
              </a:defRPr>
            </a:lvl3pPr>
            <a:lvl4pPr marL="1828800" lvl="3" indent="-317500" algn="l">
              <a:lnSpc>
                <a:spcPct val="115000"/>
              </a:lnSpc>
              <a:spcBef>
                <a:spcPts val="1600"/>
              </a:spcBef>
              <a:spcAft>
                <a:spcPts val="0"/>
              </a:spcAft>
              <a:buClr>
                <a:schemeClr val="lt1"/>
              </a:buClr>
              <a:buSzPts val="1400"/>
              <a:buChar char="●"/>
              <a:defRPr>
                <a:solidFill>
                  <a:schemeClr val="lt1"/>
                </a:solidFill>
              </a:defRPr>
            </a:lvl4pPr>
            <a:lvl5pPr marL="2286000" lvl="4" indent="-317500" algn="l">
              <a:lnSpc>
                <a:spcPct val="115000"/>
              </a:lnSpc>
              <a:spcBef>
                <a:spcPts val="1600"/>
              </a:spcBef>
              <a:spcAft>
                <a:spcPts val="0"/>
              </a:spcAft>
              <a:buClr>
                <a:schemeClr val="lt1"/>
              </a:buClr>
              <a:buSzPts val="1400"/>
              <a:buChar char="○"/>
              <a:defRPr>
                <a:solidFill>
                  <a:schemeClr val="lt1"/>
                </a:solidFill>
              </a:defRPr>
            </a:lvl5pPr>
            <a:lvl6pPr marL="2743200" lvl="5" indent="-317500" algn="l">
              <a:lnSpc>
                <a:spcPct val="115000"/>
              </a:lnSpc>
              <a:spcBef>
                <a:spcPts val="1600"/>
              </a:spcBef>
              <a:spcAft>
                <a:spcPts val="0"/>
              </a:spcAft>
              <a:buClr>
                <a:schemeClr val="lt1"/>
              </a:buClr>
              <a:buSzPts val="1400"/>
              <a:buChar char="■"/>
              <a:defRPr>
                <a:solidFill>
                  <a:schemeClr val="lt1"/>
                </a:solidFill>
              </a:defRPr>
            </a:lvl6pPr>
            <a:lvl7pPr marL="3200400" lvl="6" indent="-317500" algn="l">
              <a:lnSpc>
                <a:spcPct val="115000"/>
              </a:lnSpc>
              <a:spcBef>
                <a:spcPts val="1600"/>
              </a:spcBef>
              <a:spcAft>
                <a:spcPts val="0"/>
              </a:spcAft>
              <a:buClr>
                <a:schemeClr val="lt1"/>
              </a:buClr>
              <a:buSzPts val="1400"/>
              <a:buChar char="●"/>
              <a:defRPr>
                <a:solidFill>
                  <a:schemeClr val="lt1"/>
                </a:solidFill>
              </a:defRPr>
            </a:lvl7pPr>
            <a:lvl8pPr marL="3657600" lvl="7" indent="-317500" algn="l">
              <a:lnSpc>
                <a:spcPct val="115000"/>
              </a:lnSpc>
              <a:spcBef>
                <a:spcPts val="1600"/>
              </a:spcBef>
              <a:spcAft>
                <a:spcPts val="0"/>
              </a:spcAft>
              <a:buClr>
                <a:schemeClr val="lt1"/>
              </a:buClr>
              <a:buSzPts val="1400"/>
              <a:buChar char="○"/>
              <a:defRPr>
                <a:solidFill>
                  <a:schemeClr val="lt1"/>
                </a:solidFill>
              </a:defRPr>
            </a:lvl8pPr>
            <a:lvl9pPr marL="4114800" lvl="8" indent="-317500" algn="l">
              <a:lnSpc>
                <a:spcPct val="115000"/>
              </a:lnSpc>
              <a:spcBef>
                <a:spcPts val="1600"/>
              </a:spcBef>
              <a:spcAft>
                <a:spcPts val="1600"/>
              </a:spcAft>
              <a:buClr>
                <a:schemeClr val="lt1"/>
              </a:buClr>
              <a:buSzPts val="1400"/>
              <a:buChar char="■"/>
              <a:defRPr>
                <a:solidFill>
                  <a:schemeClr val="lt1"/>
                </a:solidFill>
              </a:defRPr>
            </a:lvl9pPr>
          </a:lstStyle>
          <a:p>
            <a:endParaRPr/>
          </a:p>
        </p:txBody>
      </p:sp>
      <p:sp>
        <p:nvSpPr>
          <p:cNvPr id="46" name="Google Shape;46;p9"/>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verage"/>
                <a:ea typeface="Average"/>
                <a:cs typeface="Average"/>
                <a:sym typeface="Average"/>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verage"/>
                <a:ea typeface="Average"/>
                <a:cs typeface="Average"/>
                <a:sym typeface="Average"/>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verage"/>
                <a:ea typeface="Average"/>
                <a:cs typeface="Average"/>
                <a:sym typeface="Average"/>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verage"/>
                <a:ea typeface="Average"/>
                <a:cs typeface="Average"/>
                <a:sym typeface="Average"/>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verage"/>
                <a:ea typeface="Average"/>
                <a:cs typeface="Average"/>
                <a:sym typeface="Average"/>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verage"/>
                <a:ea typeface="Average"/>
                <a:cs typeface="Average"/>
                <a:sym typeface="Average"/>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verage"/>
                <a:ea typeface="Average"/>
                <a:cs typeface="Average"/>
                <a:sym typeface="Average"/>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verage"/>
                <a:ea typeface="Average"/>
                <a:cs typeface="Average"/>
                <a:sym typeface="Average"/>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1pPr>
            <a:lvl2pPr marR="0" lvl="1"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l"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42900" algn="l" rtl="0">
              <a:lnSpc>
                <a:spcPct val="115000"/>
              </a:lnSpc>
              <a:spcBef>
                <a:spcPts val="0"/>
              </a:spcBef>
              <a:spcAft>
                <a:spcPts val="0"/>
              </a:spcAft>
              <a:buClr>
                <a:schemeClr val="accent3"/>
              </a:buClr>
              <a:buSzPts val="1800"/>
              <a:buFont typeface="Average"/>
              <a:buChar char="●"/>
              <a:defRPr sz="1800" b="0" i="0" u="none" strike="noStrike" cap="none">
                <a:solidFill>
                  <a:schemeClr val="accent3"/>
                </a:solidFill>
                <a:latin typeface="Average"/>
                <a:ea typeface="Average"/>
                <a:cs typeface="Average"/>
                <a:sym typeface="Average"/>
              </a:defRPr>
            </a:lvl1pPr>
            <a:lvl2pPr marL="914400" marR="0" lvl="1"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2pPr>
            <a:lvl3pPr marL="1371600" marR="0" lvl="2"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3pPr>
            <a:lvl4pPr marL="1828800" marR="0" lvl="3"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4pPr>
            <a:lvl5pPr marL="2286000" marR="0" lvl="4"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5pPr>
            <a:lvl6pPr marL="2743200" marR="0" lvl="5"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6pPr>
            <a:lvl7pPr marL="3200400" marR="0" lvl="6"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7pPr>
            <a:lvl8pPr marL="3657600" marR="0" lvl="7" indent="-317500" algn="l" rtl="0">
              <a:lnSpc>
                <a:spcPct val="115000"/>
              </a:lnSpc>
              <a:spcBef>
                <a:spcPts val="1600"/>
              </a:spcBef>
              <a:spcAft>
                <a:spcPts val="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8pPr>
            <a:lvl9pPr marL="4114800" marR="0" lvl="8" indent="-317500" algn="l" rtl="0">
              <a:lnSpc>
                <a:spcPct val="115000"/>
              </a:lnSpc>
              <a:spcBef>
                <a:spcPts val="1600"/>
              </a:spcBef>
              <a:spcAft>
                <a:spcPts val="1600"/>
              </a:spcAft>
              <a:buClr>
                <a:schemeClr val="accent3"/>
              </a:buClr>
              <a:buSzPts val="1400"/>
              <a:buFont typeface="Average"/>
              <a:buChar char="■"/>
              <a:defRPr sz="1400" b="0" i="0" u="none" strike="noStrike" cap="none">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technologyreview.com/2019/05/30/65724/how-a-quantum-computer-could-break-2048-bit-rsa-encryption-in-8-hours/"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insiderintelligence.com/insights/ecommerce-industry-statistics/" TargetMode="External"/><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reuters.com/article/global-cyber-idUSKBN28O1Z3"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hyperlink" Target="https://www.congress.gov/115/plaws/publ368/PLAW-115publ368.pdf"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belfercenter.org/publication/quantum-computing-and-cybersecurity"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www.etsi.org/deliver/etsi_tr/103600_103699/103619/01.01.01_60/tr_103619v010101p.pdf"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forbes.com/sites/forbestechcouncil/2021/01/04/how-quantum-computing-will-transform-cybersecurity/"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hyperlink" Target="https://www.weforum.org/agenda/2020/08/we-need-to-build-a-quantum-security-coalition/" TargetMode="External"/><Relationship Id="rId4" Type="http://schemas.openxmlformats.org/officeDocument/2006/relationships/hyperlink" Target="https://www.americanscientist.org/article/is-quantum-computing-a-cybersecurity-threat"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www.youtube.com/watch?v=D04MXBzt-MA"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hyperlink" Target="https://www.ibm.com/thought-leadership/institute-business-value/report/quantumsecurity"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linkedin.com/in/jerodbrennen"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15.jpeg"/><Relationship Id="rId4" Type="http://schemas.openxmlformats.org/officeDocument/2006/relationships/hyperlink" Target="mailto:jerod@brennenconsulting.com"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www.youtube.com/watch?v=g_IaVepNDT4"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10"/>
          <p:cNvSpPr txBox="1">
            <a:spLocks noGrp="1"/>
          </p:cNvSpPr>
          <p:nvPr>
            <p:ph type="ctrTitle"/>
          </p:nvPr>
        </p:nvSpPr>
        <p:spPr>
          <a:xfrm>
            <a:off x="671258" y="990800"/>
            <a:ext cx="7801500" cy="17301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4800"/>
              <a:buNone/>
            </a:pPr>
            <a:r>
              <a:rPr lang="en-US"/>
              <a:t>Rethinking Cybersecurity in the Quantum Age</a:t>
            </a:r>
            <a:endParaRPr/>
          </a:p>
        </p:txBody>
      </p:sp>
      <p:sp>
        <p:nvSpPr>
          <p:cNvPr id="52" name="Google Shape;52;p10"/>
          <p:cNvSpPr txBox="1">
            <a:spLocks noGrp="1"/>
          </p:cNvSpPr>
          <p:nvPr>
            <p:ph type="subTitle" idx="1"/>
          </p:nvPr>
        </p:nvSpPr>
        <p:spPr>
          <a:xfrm>
            <a:off x="671250" y="3174876"/>
            <a:ext cx="7801500" cy="79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2100"/>
              <a:buNone/>
            </a:pPr>
            <a:r>
              <a:rPr lang="en-US" sz="2400" b="1"/>
              <a:t>Jerod Brennen</a:t>
            </a:r>
            <a:endParaRPr/>
          </a:p>
          <a:p>
            <a:pPr marL="0" lvl="0" indent="0" algn="ctr" rtl="0">
              <a:lnSpc>
                <a:spcPct val="100000"/>
              </a:lnSpc>
              <a:spcBef>
                <a:spcPts val="0"/>
              </a:spcBef>
              <a:spcAft>
                <a:spcPts val="0"/>
              </a:spcAft>
              <a:buSzPts val="2100"/>
              <a:buNone/>
            </a:pPr>
            <a:r>
              <a:rPr lang="en-US" sz="2000"/>
              <a:t>Founder &amp; Principal Consultant, Brennen Consulting</a:t>
            </a:r>
            <a:endParaRPr sz="2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pic>
        <p:nvPicPr>
          <p:cNvPr id="112" name="Google Shape;112;p19"/>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1000050" y="76200"/>
            <a:ext cx="7488476" cy="49910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0"/>
          <p:cNvSpPr txBox="1">
            <a:spLocks noGrp="1"/>
          </p:cNvSpPr>
          <p:nvPr>
            <p:ph type="body" idx="1"/>
          </p:nvPr>
        </p:nvSpPr>
        <p:spPr>
          <a:xfrm>
            <a:off x="1572600" y="4249050"/>
            <a:ext cx="5998800" cy="605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100"/>
              <a:buNone/>
            </a:pPr>
            <a:r>
              <a:rPr lang="en-US" sz="1000"/>
              <a:t>https://boinc.berkeley.edu/</a:t>
            </a:r>
            <a:endParaRPr sz="1000"/>
          </a:p>
        </p:txBody>
      </p:sp>
      <p:pic>
        <p:nvPicPr>
          <p:cNvPr id="118" name="Google Shape;118;p20"/>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10"/>
            <a:ext cx="9143999" cy="424907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21"/>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9144003" cy="5143501"/>
          </a:xfrm>
          <a:prstGeom prst="rect">
            <a:avLst/>
          </a:prstGeom>
          <a:noFill/>
          <a:ln>
            <a:noFill/>
          </a:ln>
        </p:spPr>
      </p:pic>
      <p:sp>
        <p:nvSpPr>
          <p:cNvPr id="124" name="Google Shape;124;p21"/>
          <p:cNvSpPr txBox="1">
            <a:spLocks noGrp="1"/>
          </p:cNvSpPr>
          <p:nvPr>
            <p:ph type="body" idx="1"/>
          </p:nvPr>
        </p:nvSpPr>
        <p:spPr>
          <a:xfrm>
            <a:off x="4062900" y="955950"/>
            <a:ext cx="5081100" cy="1615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0"/>
              </a:spcAft>
              <a:buSzPts val="1800"/>
              <a:buNone/>
            </a:pPr>
            <a:r>
              <a:rPr lang="en-US" sz="1600"/>
              <a:t>Cryptography relies on </a:t>
            </a:r>
            <a:r>
              <a:rPr lang="en-US" sz="1600" u="sng"/>
              <a:t>random number generation</a:t>
            </a:r>
            <a:endParaRPr sz="1600" u="sng"/>
          </a:p>
          <a:p>
            <a:pPr marL="0" lvl="0" indent="0" algn="r" rtl="0">
              <a:lnSpc>
                <a:spcPct val="115000"/>
              </a:lnSpc>
              <a:spcBef>
                <a:spcPts val="0"/>
              </a:spcBef>
              <a:spcAft>
                <a:spcPts val="0"/>
              </a:spcAft>
              <a:buSzPts val="1800"/>
              <a:buNone/>
            </a:pPr>
            <a:endParaRPr sz="1600"/>
          </a:p>
          <a:p>
            <a:pPr marL="0" lvl="0" indent="0" algn="r" rtl="0">
              <a:lnSpc>
                <a:spcPct val="115000"/>
              </a:lnSpc>
              <a:spcBef>
                <a:spcPts val="0"/>
              </a:spcBef>
              <a:spcAft>
                <a:spcPts val="0"/>
              </a:spcAft>
              <a:buSzPts val="1800"/>
              <a:buNone/>
            </a:pPr>
            <a:r>
              <a:rPr lang="en-US" sz="1600"/>
              <a:t>PKI relies on </a:t>
            </a:r>
            <a:r>
              <a:rPr lang="en-US" sz="1600" u="sng"/>
              <a:t>secure key exchange</a:t>
            </a:r>
            <a:r>
              <a:rPr lang="en-US" sz="1600"/>
              <a:t> mechanisms</a:t>
            </a:r>
            <a:endParaRPr sz="1600"/>
          </a:p>
          <a:p>
            <a:pPr marL="0" lvl="0" indent="0" algn="r" rtl="0">
              <a:lnSpc>
                <a:spcPct val="115000"/>
              </a:lnSpc>
              <a:spcBef>
                <a:spcPts val="0"/>
              </a:spcBef>
              <a:spcAft>
                <a:spcPts val="0"/>
              </a:spcAft>
              <a:buSzPts val="1800"/>
              <a:buNone/>
            </a:pPr>
            <a:endParaRPr sz="1600"/>
          </a:p>
          <a:p>
            <a:pPr marL="0" lvl="0" indent="0" algn="r" rtl="0">
              <a:lnSpc>
                <a:spcPct val="115000"/>
              </a:lnSpc>
              <a:spcBef>
                <a:spcPts val="0"/>
              </a:spcBef>
              <a:spcAft>
                <a:spcPts val="0"/>
              </a:spcAft>
              <a:buSzPts val="1800"/>
              <a:buNone/>
            </a:pPr>
            <a:r>
              <a:rPr lang="en-US" sz="1600"/>
              <a:t>GSM cellular standard relies on </a:t>
            </a:r>
            <a:r>
              <a:rPr lang="en-US" sz="1600" u="sng"/>
              <a:t>symmetric encryption</a:t>
            </a:r>
            <a:endParaRPr sz="1600" u="sng"/>
          </a:p>
          <a:p>
            <a:pPr marL="0" lvl="0" indent="0" algn="r" rtl="0">
              <a:lnSpc>
                <a:spcPct val="115000"/>
              </a:lnSpc>
              <a:spcBef>
                <a:spcPts val="0"/>
              </a:spcBef>
              <a:spcAft>
                <a:spcPts val="0"/>
              </a:spcAft>
              <a:buSzPts val="1800"/>
              <a:buNone/>
            </a:pP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Quantum decryption proof of concept</a:t>
            </a:r>
            <a:endParaRPr/>
          </a:p>
        </p:txBody>
      </p:sp>
      <p:sp>
        <p:nvSpPr>
          <p:cNvPr id="130" name="Google Shape;130;p2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US" sz="1700"/>
              <a:t>Google + KTH Royal Institute of Tech (Stockholm)</a:t>
            </a:r>
            <a:endParaRPr sz="1700"/>
          </a:p>
          <a:p>
            <a:pPr marL="0" lvl="0" indent="0" algn="l" rtl="0">
              <a:lnSpc>
                <a:spcPct val="115000"/>
              </a:lnSpc>
              <a:spcBef>
                <a:spcPts val="0"/>
              </a:spcBef>
              <a:spcAft>
                <a:spcPts val="0"/>
              </a:spcAft>
              <a:buSzPts val="1800"/>
              <a:buNone/>
            </a:pPr>
            <a:endParaRPr sz="1700"/>
          </a:p>
          <a:p>
            <a:pPr marL="0" lvl="0" indent="0" algn="l" rtl="0">
              <a:lnSpc>
                <a:spcPct val="115000"/>
              </a:lnSpc>
              <a:spcBef>
                <a:spcPts val="0"/>
              </a:spcBef>
              <a:spcAft>
                <a:spcPts val="0"/>
              </a:spcAft>
              <a:buSzPts val="1800"/>
              <a:buNone/>
            </a:pPr>
            <a:r>
              <a:rPr lang="en-US" sz="1700"/>
              <a:t>Through a clever implementation of quantum technology (modular exponentiation), the team demonstrated in 2019 that a 20-million-qubit quantum computer can </a:t>
            </a:r>
            <a:r>
              <a:rPr lang="en-US" sz="1700" b="1" u="sng"/>
              <a:t>break a 2048-bit number in 8 hours</a:t>
            </a:r>
            <a:r>
              <a:rPr lang="en-US" sz="1700"/>
              <a:t>.</a:t>
            </a:r>
            <a:endParaRPr sz="1700"/>
          </a:p>
          <a:p>
            <a:pPr marL="0" lvl="0" indent="0" algn="l" rtl="0">
              <a:lnSpc>
                <a:spcPct val="115000"/>
              </a:lnSpc>
              <a:spcBef>
                <a:spcPts val="0"/>
              </a:spcBef>
              <a:spcAft>
                <a:spcPts val="0"/>
              </a:spcAft>
              <a:buSzPts val="1800"/>
              <a:buNone/>
            </a:pPr>
            <a:endParaRPr sz="1700"/>
          </a:p>
          <a:p>
            <a:pPr marL="0" lvl="0" indent="0" algn="l" rtl="0">
              <a:lnSpc>
                <a:spcPct val="115000"/>
              </a:lnSpc>
              <a:spcBef>
                <a:spcPts val="0"/>
              </a:spcBef>
              <a:spcAft>
                <a:spcPts val="0"/>
              </a:spcAft>
              <a:buSzPts val="1800"/>
              <a:buNone/>
            </a:pPr>
            <a:r>
              <a:rPr lang="en-US" sz="1700"/>
              <a:t>By comparison, “It would take a classical computer around </a:t>
            </a:r>
            <a:r>
              <a:rPr lang="en-US" sz="1700" b="1" u="sng"/>
              <a:t>300 trillion years</a:t>
            </a:r>
            <a:r>
              <a:rPr lang="en-US" sz="1700"/>
              <a:t> to break a RSA-2048 bit encryption key.” (Quintessence Labs, 2019)</a:t>
            </a:r>
            <a:endParaRPr sz="1700"/>
          </a:p>
          <a:p>
            <a:pPr marL="0" lvl="0" indent="0" algn="l" rtl="0">
              <a:lnSpc>
                <a:spcPct val="115000"/>
              </a:lnSpc>
              <a:spcBef>
                <a:spcPts val="0"/>
              </a:spcBef>
              <a:spcAft>
                <a:spcPts val="0"/>
              </a:spcAft>
              <a:buSzPts val="1800"/>
              <a:buNone/>
            </a:pPr>
            <a:endParaRPr sz="1700"/>
          </a:p>
          <a:p>
            <a:pPr marL="0" lvl="0" indent="0" algn="l" rtl="0">
              <a:lnSpc>
                <a:spcPct val="115000"/>
              </a:lnSpc>
              <a:spcBef>
                <a:spcPts val="0"/>
              </a:spcBef>
              <a:spcAft>
                <a:spcPts val="0"/>
              </a:spcAft>
              <a:buSzPts val="1800"/>
              <a:buNone/>
            </a:pPr>
            <a:r>
              <a:rPr lang="en-US" sz="1500"/>
              <a:t>You can read more about this PoC at </a:t>
            </a:r>
            <a:r>
              <a:rPr lang="en-US" sz="1500" u="sng">
                <a:solidFill>
                  <a:schemeClr val="hlink"/>
                </a:solidFill>
                <a:hlinkClick r:id="rId3"/>
              </a:rPr>
              <a:t>https://www.technologyreview.com/2019/05/30/65724/how-a-quantum-computer-could-break-2048-bit-rsa-encryption-in-8-hours/</a:t>
            </a: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Another perspective</a:t>
            </a:r>
            <a:endParaRPr/>
          </a:p>
        </p:txBody>
      </p:sp>
      <p:sp>
        <p:nvSpPr>
          <p:cNvPr id="136" name="Google Shape;136;p23"/>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US"/>
              <a:t>“RSA relies on the fact that the product of two prime numbers is computationally challenging to factor. It would take a classical computer trillions of years to break RSA encryption. A quantum computer with around </a:t>
            </a:r>
            <a:r>
              <a:rPr lang="en-US" b="1" u="sng"/>
              <a:t>4,000 error-free qubits</a:t>
            </a:r>
            <a:r>
              <a:rPr lang="en-US"/>
              <a:t> could defeat RSA in </a:t>
            </a:r>
            <a:r>
              <a:rPr lang="en-US" b="1" u="sng"/>
              <a:t>seconds</a:t>
            </a:r>
            <a:r>
              <a:rPr lang="en-US"/>
              <a:t>.”</a:t>
            </a:r>
            <a:endParaRPr/>
          </a:p>
          <a:p>
            <a:pPr marL="0" lvl="0" indent="0" algn="l" rtl="0">
              <a:lnSpc>
                <a:spcPct val="115000"/>
              </a:lnSpc>
              <a:spcBef>
                <a:spcPts val="0"/>
              </a:spcBef>
              <a:spcAft>
                <a:spcPts val="0"/>
              </a:spcAft>
              <a:buSzPts val="1400"/>
              <a:buNone/>
            </a:pPr>
            <a:endParaRPr/>
          </a:p>
          <a:p>
            <a:pPr marL="0" lvl="0" indent="0" algn="l" rtl="0">
              <a:lnSpc>
                <a:spcPct val="115000"/>
              </a:lnSpc>
              <a:spcBef>
                <a:spcPts val="0"/>
              </a:spcBef>
              <a:spcAft>
                <a:spcPts val="0"/>
              </a:spcAft>
              <a:buSzPts val="1400"/>
              <a:buNone/>
            </a:pPr>
            <a:r>
              <a:rPr lang="en-US"/>
              <a:t>From </a:t>
            </a:r>
            <a:r>
              <a:rPr lang="en-US" u="sng">
                <a:solidFill>
                  <a:schemeClr val="accent5"/>
                </a:solidFill>
                <a:hlinkClick r:id="rId3">
                  <a:extLst>
                    <a:ext uri="{A12FA001-AC4F-418D-AE19-62706E023703}">
                      <ahyp:hlinkClr xmlns:ahyp="http://schemas.microsoft.com/office/drawing/2018/hyperlinkcolor" val="tx"/>
                    </a:ext>
                  </a:extLst>
                </a:hlinkClick>
              </a:rPr>
              <a:t>https://www.insiderintelligence.com/insights/ecommerce-industry-statistics/</a:t>
            </a:r>
            <a:endParaRPr/>
          </a:p>
          <a:p>
            <a:pPr marL="0" lvl="0" indent="0" algn="l" rtl="0">
              <a:lnSpc>
                <a:spcPct val="115000"/>
              </a:lnSpc>
              <a:spcBef>
                <a:spcPts val="0"/>
              </a:spcBef>
              <a:spcAft>
                <a:spcPts val="0"/>
              </a:spcAft>
              <a:buSzPts val="1400"/>
              <a:buNone/>
            </a:pPr>
            <a:endParaRPr/>
          </a:p>
          <a:p>
            <a:pPr marL="0" lvl="0" indent="0" algn="l" rtl="0">
              <a:lnSpc>
                <a:spcPct val="115000"/>
              </a:lnSpc>
              <a:spcBef>
                <a:spcPts val="0"/>
              </a:spcBef>
              <a:spcAft>
                <a:spcPts val="0"/>
              </a:spcAft>
              <a:buSzPts val="1400"/>
              <a:buNone/>
            </a:pPr>
            <a:r>
              <a:rPr lang="en-US"/>
              <a:t>(Side note: IBM and Google plan on achieving a 1-million QC by 2030)</a:t>
            </a:r>
            <a:endParaRPr/>
          </a:p>
        </p:txBody>
      </p:sp>
      <p:pic>
        <p:nvPicPr>
          <p:cNvPr id="137" name="Google Shape;137;p23"/>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a:off x="5001015" y="1124225"/>
            <a:ext cx="3662675" cy="34729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Digital identity</a:t>
            </a:r>
            <a:endParaRPr/>
          </a:p>
        </p:txBody>
      </p:sp>
      <p:sp>
        <p:nvSpPr>
          <p:cNvPr id="143" name="Google Shape;143;p24"/>
          <p:cNvSpPr txBox="1">
            <a:spLocks noGrp="1"/>
          </p:cNvSpPr>
          <p:nvPr>
            <p:ph type="body" idx="1"/>
          </p:nvPr>
        </p:nvSpPr>
        <p:spPr>
          <a:xfrm>
            <a:off x="311700" y="1152475"/>
            <a:ext cx="32352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US" sz="1600"/>
              <a:t>Digital passports and identity cards are protected w/ </a:t>
            </a:r>
            <a:r>
              <a:rPr lang="en-US" sz="1600" b="1" u="sng"/>
              <a:t>digital signatures</a:t>
            </a:r>
            <a:endParaRPr sz="1600" b="1" u="sng"/>
          </a:p>
          <a:p>
            <a:pPr marL="0" lvl="0" indent="0" algn="l" rtl="0">
              <a:lnSpc>
                <a:spcPct val="115000"/>
              </a:lnSpc>
              <a:spcBef>
                <a:spcPts val="0"/>
              </a:spcBef>
              <a:spcAft>
                <a:spcPts val="0"/>
              </a:spcAft>
              <a:buSzPts val="1800"/>
              <a:buNone/>
            </a:pPr>
            <a:endParaRPr sz="1600"/>
          </a:p>
          <a:p>
            <a:pPr marL="0" lvl="0" indent="0" algn="l" rtl="0">
              <a:lnSpc>
                <a:spcPct val="115000"/>
              </a:lnSpc>
              <a:spcBef>
                <a:spcPts val="0"/>
              </a:spcBef>
              <a:spcAft>
                <a:spcPts val="0"/>
              </a:spcAft>
              <a:buSzPts val="1800"/>
              <a:buNone/>
            </a:pPr>
            <a:r>
              <a:rPr lang="en-US" sz="1600"/>
              <a:t>“More than 20 states have either considered, tested or already launched digital versions of driver’s licenses that live on smartphones. Colorado, Hawaii, Mississippi, Ohio and the territory of Puerto Rico have joined a handful of other states in signaling support for the feature.”</a:t>
            </a:r>
            <a:endParaRPr sz="1600"/>
          </a:p>
        </p:txBody>
      </p:sp>
      <p:pic>
        <p:nvPicPr>
          <p:cNvPr id="144" name="Google Shape;144;p24"/>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3712450" y="0"/>
            <a:ext cx="5431550" cy="5143500"/>
          </a:xfrm>
          <a:prstGeom prst="rect">
            <a:avLst/>
          </a:prstGeom>
          <a:noFill/>
          <a:ln>
            <a:noFill/>
          </a:ln>
        </p:spPr>
      </p:pic>
      <p:sp>
        <p:nvSpPr>
          <p:cNvPr id="145" name="Google Shape;145;p24"/>
          <p:cNvSpPr txBox="1"/>
          <p:nvPr/>
        </p:nvSpPr>
        <p:spPr>
          <a:xfrm>
            <a:off x="3712475" y="4820400"/>
            <a:ext cx="5431500" cy="323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900"/>
              <a:buFont typeface="Arial"/>
              <a:buNone/>
            </a:pPr>
            <a:r>
              <a:rPr lang="en-US" sz="900" b="0" i="0" u="none" strike="noStrike" cap="none">
                <a:solidFill>
                  <a:srgbClr val="000000"/>
                </a:solidFill>
                <a:latin typeface="Average"/>
                <a:ea typeface="Average"/>
                <a:cs typeface="Average"/>
                <a:sym typeface="Average"/>
              </a:rPr>
              <a:t>Image from https://www.washingtonpost.com/technology/2021/10/11/digital-drivers-license-mdl/</a:t>
            </a:r>
            <a:endParaRPr sz="900" b="0" i="0" u="none" strike="noStrike" cap="none">
              <a:solidFill>
                <a:srgbClr val="000000"/>
              </a:solidFill>
              <a:latin typeface="Average"/>
              <a:ea typeface="Average"/>
              <a:cs typeface="Average"/>
              <a:sym typeface="Averag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5"/>
          <p:cNvSpPr txBox="1">
            <a:spLocks noGrp="1"/>
          </p:cNvSpPr>
          <p:nvPr>
            <p:ph type="title"/>
          </p:nvPr>
        </p:nvSpPr>
        <p:spPr>
          <a:xfrm>
            <a:off x="4607550" y="509825"/>
            <a:ext cx="42603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Data scraping</a:t>
            </a:r>
            <a:endParaRPr/>
          </a:p>
        </p:txBody>
      </p:sp>
      <p:sp>
        <p:nvSpPr>
          <p:cNvPr id="151" name="Google Shape;151;p25"/>
          <p:cNvSpPr txBox="1">
            <a:spLocks noGrp="1"/>
          </p:cNvSpPr>
          <p:nvPr>
            <p:ph type="body" idx="1"/>
          </p:nvPr>
        </p:nvSpPr>
        <p:spPr>
          <a:xfrm>
            <a:off x="4607550" y="12172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US" sz="1600"/>
              <a:t>Encrypted data stolen from prior breaches is still at risk</a:t>
            </a:r>
            <a:endParaRPr sz="1600"/>
          </a:p>
          <a:p>
            <a:pPr marL="0" lvl="0" indent="0" algn="l" rtl="0">
              <a:lnSpc>
                <a:spcPct val="115000"/>
              </a:lnSpc>
              <a:spcBef>
                <a:spcPts val="0"/>
              </a:spcBef>
              <a:spcAft>
                <a:spcPts val="0"/>
              </a:spcAft>
              <a:buSzPts val="1400"/>
              <a:buNone/>
            </a:pPr>
            <a:endParaRPr sz="1600"/>
          </a:p>
          <a:p>
            <a:pPr marL="0" lvl="0" indent="0" algn="l" rtl="0">
              <a:lnSpc>
                <a:spcPct val="115000"/>
              </a:lnSpc>
              <a:spcBef>
                <a:spcPts val="0"/>
              </a:spcBef>
              <a:spcAft>
                <a:spcPts val="0"/>
              </a:spcAft>
              <a:buSzPts val="1400"/>
              <a:buNone/>
            </a:pPr>
            <a:r>
              <a:rPr lang="en-US" sz="1600"/>
              <a:t>Attackers are sitting on troves of encrypted data until quantum computing becomes more widely available</a:t>
            </a:r>
            <a:endParaRPr sz="1600"/>
          </a:p>
          <a:p>
            <a:pPr marL="0" lvl="0" indent="0" algn="l" rtl="0">
              <a:lnSpc>
                <a:spcPct val="115000"/>
              </a:lnSpc>
              <a:spcBef>
                <a:spcPts val="0"/>
              </a:spcBef>
              <a:spcAft>
                <a:spcPts val="0"/>
              </a:spcAft>
              <a:buSzPts val="1400"/>
              <a:buNone/>
            </a:pPr>
            <a:endParaRPr sz="1600"/>
          </a:p>
          <a:p>
            <a:pPr marL="0" lvl="0" indent="0" algn="l" rtl="0">
              <a:lnSpc>
                <a:spcPct val="115000"/>
              </a:lnSpc>
              <a:spcBef>
                <a:spcPts val="0"/>
              </a:spcBef>
              <a:spcAft>
                <a:spcPts val="0"/>
              </a:spcAft>
              <a:buSzPts val="1400"/>
              <a:buNone/>
            </a:pPr>
            <a:endParaRPr sz="1600"/>
          </a:p>
          <a:p>
            <a:pPr marL="0" lvl="0" indent="0" algn="l" rtl="0">
              <a:lnSpc>
                <a:spcPct val="115000"/>
              </a:lnSpc>
              <a:spcBef>
                <a:spcPts val="0"/>
              </a:spcBef>
              <a:spcAft>
                <a:spcPts val="0"/>
              </a:spcAft>
              <a:buSzPts val="1400"/>
              <a:buNone/>
            </a:pPr>
            <a:r>
              <a:rPr lang="en-US" sz="1600"/>
              <a:t>Article from </a:t>
            </a:r>
            <a:r>
              <a:rPr lang="en-US" sz="1600" u="sng">
                <a:solidFill>
                  <a:schemeClr val="hlink"/>
                </a:solidFill>
                <a:hlinkClick r:id="rId3"/>
              </a:rPr>
              <a:t>https://www.reuters.com/article/global-cyber-idUSKBN28O1Z3</a:t>
            </a:r>
            <a:endParaRPr sz="1600"/>
          </a:p>
          <a:p>
            <a:pPr marL="0" lvl="0" indent="0" algn="l" rtl="0">
              <a:lnSpc>
                <a:spcPct val="115000"/>
              </a:lnSpc>
              <a:spcBef>
                <a:spcPts val="0"/>
              </a:spcBef>
              <a:spcAft>
                <a:spcPts val="0"/>
              </a:spcAft>
              <a:buSzPts val="1400"/>
              <a:buNone/>
            </a:pPr>
            <a:endParaRPr sz="1600"/>
          </a:p>
          <a:p>
            <a:pPr marL="0" lvl="0" indent="0" algn="l" rtl="0">
              <a:lnSpc>
                <a:spcPct val="115000"/>
              </a:lnSpc>
              <a:spcBef>
                <a:spcPts val="0"/>
              </a:spcBef>
              <a:spcAft>
                <a:spcPts val="0"/>
              </a:spcAft>
              <a:buSzPts val="1400"/>
              <a:buNone/>
            </a:pPr>
            <a:endParaRPr sz="1600"/>
          </a:p>
        </p:txBody>
      </p:sp>
      <p:pic>
        <p:nvPicPr>
          <p:cNvPr id="152" name="Google Shape;152;p25"/>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a:off x="0" y="0"/>
            <a:ext cx="4305417" cy="51434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Post-quantum cryptography (PQC)</a:t>
            </a:r>
            <a:endParaRPr/>
          </a:p>
        </p:txBody>
      </p:sp>
      <p:sp>
        <p:nvSpPr>
          <p:cNvPr id="158" name="Google Shape;158;p2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US"/>
              <a:t>NIST project: PQC standardization (2016)</a:t>
            </a:r>
            <a:endParaRPr/>
          </a:p>
          <a:p>
            <a:pPr marL="0" lvl="0" indent="0" algn="l" rtl="0">
              <a:lnSpc>
                <a:spcPct val="115000"/>
              </a:lnSpc>
              <a:spcBef>
                <a:spcPts val="0"/>
              </a:spcBef>
              <a:spcAft>
                <a:spcPts val="0"/>
              </a:spcAft>
              <a:buSzPts val="1800"/>
              <a:buNone/>
            </a:pPr>
            <a:endParaRPr/>
          </a:p>
          <a:p>
            <a:pPr marL="0" lvl="0" indent="0" algn="l" rtl="0">
              <a:lnSpc>
                <a:spcPct val="115000"/>
              </a:lnSpc>
              <a:spcBef>
                <a:spcPts val="0"/>
              </a:spcBef>
              <a:spcAft>
                <a:spcPts val="0"/>
              </a:spcAft>
              <a:buSzPts val="1800"/>
              <a:buNone/>
            </a:pPr>
            <a:r>
              <a:rPr lang="en-US" b="1" u="sng"/>
              <a:t>Round 1</a:t>
            </a:r>
            <a:r>
              <a:rPr lang="en-US"/>
              <a:t>: 69 potential new methods</a:t>
            </a:r>
            <a:endParaRPr/>
          </a:p>
          <a:p>
            <a:pPr marL="0" lvl="0" indent="0" algn="l" rtl="0">
              <a:lnSpc>
                <a:spcPct val="115000"/>
              </a:lnSpc>
              <a:spcBef>
                <a:spcPts val="0"/>
              </a:spcBef>
              <a:spcAft>
                <a:spcPts val="0"/>
              </a:spcAft>
              <a:buSzPts val="1800"/>
              <a:buNone/>
            </a:pPr>
            <a:r>
              <a:rPr lang="en-US" b="1" u="sng"/>
              <a:t>Round 2</a:t>
            </a:r>
            <a:r>
              <a:rPr lang="en-US"/>
              <a:t>: 17 public key encryption / key establishment algos + 9 digital signature algos</a:t>
            </a:r>
            <a:endParaRPr/>
          </a:p>
          <a:p>
            <a:pPr marL="0" lvl="0" indent="0" algn="l" rtl="0">
              <a:lnSpc>
                <a:spcPct val="115000"/>
              </a:lnSpc>
              <a:spcBef>
                <a:spcPts val="0"/>
              </a:spcBef>
              <a:spcAft>
                <a:spcPts val="0"/>
              </a:spcAft>
              <a:buSzPts val="1800"/>
              <a:buNone/>
            </a:pPr>
            <a:r>
              <a:rPr lang="en-US" b="1" u="sng"/>
              <a:t>Round 3</a:t>
            </a:r>
            <a:r>
              <a:rPr lang="en-US"/>
              <a:t>: Shortlisted to 7 finalists + 8 alternates</a:t>
            </a:r>
            <a:endParaRPr/>
          </a:p>
          <a:p>
            <a:pPr marL="0" lvl="0" indent="0" algn="l" rtl="0">
              <a:lnSpc>
                <a:spcPct val="115000"/>
              </a:lnSpc>
              <a:spcBef>
                <a:spcPts val="0"/>
              </a:spcBef>
              <a:spcAft>
                <a:spcPts val="0"/>
              </a:spcAft>
              <a:buSzPts val="1800"/>
              <a:buNone/>
            </a:pPr>
            <a:endParaRPr/>
          </a:p>
          <a:p>
            <a:pPr marL="0" lvl="0" indent="0" algn="l" rtl="0">
              <a:lnSpc>
                <a:spcPct val="115000"/>
              </a:lnSpc>
              <a:spcBef>
                <a:spcPts val="0"/>
              </a:spcBef>
              <a:spcAft>
                <a:spcPts val="0"/>
              </a:spcAft>
              <a:buSzPts val="1800"/>
              <a:buNone/>
            </a:pPr>
            <a:endParaRPr/>
          </a:p>
          <a:p>
            <a:pPr marL="0" lvl="0" indent="0" algn="l" rtl="0">
              <a:lnSpc>
                <a:spcPct val="115000"/>
              </a:lnSpc>
              <a:spcBef>
                <a:spcPts val="0"/>
              </a:spcBef>
              <a:spcAft>
                <a:spcPts val="0"/>
              </a:spcAft>
              <a:buSzPts val="1800"/>
              <a:buNone/>
            </a:pPr>
            <a:endParaRPr/>
          </a:p>
          <a:p>
            <a:pPr marL="0" lvl="0" indent="0" algn="l" rtl="0">
              <a:lnSpc>
                <a:spcPct val="115000"/>
              </a:lnSpc>
              <a:spcBef>
                <a:spcPts val="0"/>
              </a:spcBef>
              <a:spcAft>
                <a:spcPts val="0"/>
              </a:spcAft>
              <a:buSzPts val="1800"/>
              <a:buNone/>
            </a:pPr>
            <a:r>
              <a:rPr lang="en-US"/>
              <a:t>NIST’s goal is to publish a draft standard by 2024</a:t>
            </a:r>
            <a:endParaRPr/>
          </a:p>
          <a:p>
            <a:pPr marL="457200" lvl="0" indent="-342900" algn="l" rtl="0">
              <a:lnSpc>
                <a:spcPct val="115000"/>
              </a:lnSpc>
              <a:spcBef>
                <a:spcPts val="0"/>
              </a:spcBef>
              <a:spcAft>
                <a:spcPts val="0"/>
              </a:spcAft>
              <a:buSzPts val="1800"/>
              <a:buChar char="●"/>
            </a:pPr>
            <a:r>
              <a:rPr lang="en-US"/>
              <a:t>~5 years before Google and IBM’s 1-million QC goes live</a:t>
            </a:r>
            <a:endParaRPr/>
          </a:p>
        </p:txBody>
      </p:sp>
      <p:pic>
        <p:nvPicPr>
          <p:cNvPr id="159" name="Google Shape;159;p26"/>
          <p:cNvPicPr preferRelativeResize="0"/>
          <p:nvPr/>
        </p:nvPicPr>
        <p:blipFill rotWithShape="1">
          <a:blip r:embed="rId3">
            <a:alphaModFix/>
          </a:blip>
          <a:srcRect/>
          <a:stretch/>
        </p:blipFill>
        <p:spPr>
          <a:xfrm>
            <a:off x="7239000" y="3238500"/>
            <a:ext cx="1905000" cy="1905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9"/>
                                        </p:tgtEl>
                                        <p:attrNameLst>
                                          <p:attrName>style.visibility</p:attrName>
                                        </p:attrNameLst>
                                      </p:cBhvr>
                                      <p:to>
                                        <p:strVal val="visible"/>
                                      </p:to>
                                    </p:set>
                                    <p:anim calcmode="lin" valueType="num">
                                      <p:cBhvr additive="base">
                                        <p:cTn id="7" dur="1000"/>
                                        <p:tgtEl>
                                          <p:spTgt spid="1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UPDATE: We have some winners!</a:t>
            </a:r>
            <a:endParaRPr/>
          </a:p>
        </p:txBody>
      </p:sp>
      <p:sp>
        <p:nvSpPr>
          <p:cNvPr id="165" name="Google Shape;165;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On July 5th, NIST announced the first standardized PCQ algorithms:</a:t>
            </a:r>
            <a:endParaRPr/>
          </a:p>
          <a:p>
            <a:pPr marL="457200" lvl="0" indent="-317500" algn="l" rtl="0">
              <a:spcBef>
                <a:spcPts val="0"/>
              </a:spcBef>
              <a:spcAft>
                <a:spcPts val="0"/>
              </a:spcAft>
              <a:buSzPts val="1400"/>
              <a:buChar char="●"/>
            </a:pPr>
            <a:r>
              <a:rPr lang="en-US" sz="1400"/>
              <a:t>CRYSTALS-KYBER (Public-Key Encryption / Key Encapsulation Mechanism)</a:t>
            </a:r>
            <a:endParaRPr sz="1400"/>
          </a:p>
          <a:p>
            <a:pPr marL="457200" lvl="0" indent="-317500" algn="l" rtl="0">
              <a:spcBef>
                <a:spcPts val="0"/>
              </a:spcBef>
              <a:spcAft>
                <a:spcPts val="0"/>
              </a:spcAft>
              <a:buSzPts val="1400"/>
              <a:buChar char="●"/>
            </a:pPr>
            <a:r>
              <a:rPr lang="en-US" sz="1400"/>
              <a:t>CRYSTALS-Dilithium (Digital Signatures)</a:t>
            </a:r>
            <a:endParaRPr sz="1400"/>
          </a:p>
          <a:p>
            <a:pPr marL="457200" lvl="0" indent="-317500" algn="l" rtl="0">
              <a:spcBef>
                <a:spcPts val="0"/>
              </a:spcBef>
              <a:spcAft>
                <a:spcPts val="0"/>
              </a:spcAft>
              <a:buSzPts val="1400"/>
              <a:buChar char="●"/>
            </a:pPr>
            <a:r>
              <a:rPr lang="en-US" sz="1400"/>
              <a:t>Falcon (Digital Signatures)</a:t>
            </a:r>
            <a:endParaRPr sz="1400"/>
          </a:p>
          <a:p>
            <a:pPr marL="457200" lvl="0" indent="-317500" algn="l" rtl="0">
              <a:spcBef>
                <a:spcPts val="0"/>
              </a:spcBef>
              <a:spcAft>
                <a:spcPts val="0"/>
              </a:spcAft>
              <a:buSzPts val="1400"/>
              <a:buChar char="●"/>
            </a:pPr>
            <a:r>
              <a:rPr lang="en-US" sz="1400"/>
              <a:t>SPHINCS+ (Digital Signatures)</a:t>
            </a:r>
            <a:endParaRPr sz="1400"/>
          </a:p>
          <a:p>
            <a:pPr marL="0" lvl="0" indent="0" algn="l" rtl="0">
              <a:spcBef>
                <a:spcPts val="0"/>
              </a:spcBef>
              <a:spcAft>
                <a:spcPts val="0"/>
              </a:spcAft>
              <a:buNone/>
            </a:pPr>
            <a:endParaRPr/>
          </a:p>
          <a:p>
            <a:pPr marL="0" lvl="0" indent="0" algn="l" rtl="0">
              <a:spcBef>
                <a:spcPts val="0"/>
              </a:spcBef>
              <a:spcAft>
                <a:spcPts val="0"/>
              </a:spcAft>
              <a:buNone/>
            </a:pPr>
            <a:r>
              <a:rPr lang="en-US"/>
              <a:t>PKE/KEM candidates for round 4 include:</a:t>
            </a:r>
            <a:endParaRPr/>
          </a:p>
          <a:p>
            <a:pPr marL="457200" lvl="0" indent="-317500" algn="l" rtl="0">
              <a:spcBef>
                <a:spcPts val="0"/>
              </a:spcBef>
              <a:spcAft>
                <a:spcPts val="0"/>
              </a:spcAft>
              <a:buSzPts val="1400"/>
              <a:buChar char="●"/>
            </a:pPr>
            <a:r>
              <a:rPr lang="en-US" sz="1400"/>
              <a:t>BIKE</a:t>
            </a:r>
            <a:endParaRPr sz="1400"/>
          </a:p>
          <a:p>
            <a:pPr marL="457200" lvl="0" indent="-317500" algn="l" rtl="0">
              <a:spcBef>
                <a:spcPts val="0"/>
              </a:spcBef>
              <a:spcAft>
                <a:spcPts val="0"/>
              </a:spcAft>
              <a:buSzPts val="1400"/>
              <a:buChar char="●"/>
            </a:pPr>
            <a:r>
              <a:rPr lang="en-US" sz="1400"/>
              <a:t>Classic McEliece</a:t>
            </a:r>
            <a:endParaRPr sz="1400"/>
          </a:p>
          <a:p>
            <a:pPr marL="457200" lvl="0" indent="-317500" algn="l" rtl="0">
              <a:spcBef>
                <a:spcPts val="0"/>
              </a:spcBef>
              <a:spcAft>
                <a:spcPts val="0"/>
              </a:spcAft>
              <a:buSzPts val="1400"/>
              <a:buChar char="●"/>
            </a:pPr>
            <a:r>
              <a:rPr lang="en-US" sz="1400"/>
              <a:t>HQC</a:t>
            </a:r>
            <a:endParaRPr sz="1400"/>
          </a:p>
          <a:p>
            <a:pPr marL="457200" lvl="0" indent="-317500" algn="l" rtl="0">
              <a:spcBef>
                <a:spcPts val="0"/>
              </a:spcBef>
              <a:spcAft>
                <a:spcPts val="0"/>
              </a:spcAft>
              <a:buSzPts val="1400"/>
              <a:buChar char="●"/>
            </a:pPr>
            <a:r>
              <a:rPr lang="en-US" sz="1400"/>
              <a:t>SIKE</a:t>
            </a:r>
            <a:endParaRPr sz="1400"/>
          </a:p>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Cybersecurity business opportunities</a:t>
            </a:r>
            <a:endParaRPr/>
          </a:p>
        </p:txBody>
      </p:sp>
      <p:graphicFrame>
        <p:nvGraphicFramePr>
          <p:cNvPr id="171" name="Google Shape;171;p28"/>
          <p:cNvGraphicFramePr/>
          <p:nvPr/>
        </p:nvGraphicFramePr>
        <p:xfrm>
          <a:off x="311700" y="1171575"/>
          <a:ext cx="8520600" cy="3706790"/>
        </p:xfrm>
        <a:graphic>
          <a:graphicData uri="http://schemas.openxmlformats.org/drawingml/2006/table">
            <a:tbl>
              <a:tblPr>
                <a:noFill/>
                <a:tableStyleId>{7B496F1C-5C73-4684-8240-E6FDD46F3210}</a:tableStyleId>
              </a:tblPr>
              <a:tblGrid>
                <a:gridCol w="4260300">
                  <a:extLst>
                    <a:ext uri="{9D8B030D-6E8A-4147-A177-3AD203B41FA5}">
                      <a16:colId xmlns:a16="http://schemas.microsoft.com/office/drawing/2014/main" val="20000"/>
                    </a:ext>
                  </a:extLst>
                </a:gridCol>
                <a:gridCol w="4260300">
                  <a:extLst>
                    <a:ext uri="{9D8B030D-6E8A-4147-A177-3AD203B41FA5}">
                      <a16:colId xmlns:a16="http://schemas.microsoft.com/office/drawing/2014/main" val="20001"/>
                    </a:ext>
                  </a:extLst>
                </a:gridCol>
              </a:tblGrid>
              <a:tr h="457175">
                <a:tc>
                  <a:txBody>
                    <a:bodyPr/>
                    <a:lstStyle/>
                    <a:p>
                      <a:pPr marL="0" marR="0" lvl="0" indent="0" algn="l" rtl="0">
                        <a:lnSpc>
                          <a:spcPct val="115000"/>
                        </a:lnSpc>
                        <a:spcBef>
                          <a:spcPts val="0"/>
                        </a:spcBef>
                        <a:spcAft>
                          <a:spcPts val="0"/>
                        </a:spcAft>
                        <a:buClr>
                          <a:srgbClr val="000000"/>
                        </a:buClr>
                        <a:buSzPts val="1800"/>
                        <a:buFont typeface="Arial"/>
                        <a:buNone/>
                      </a:pPr>
                      <a:r>
                        <a:rPr lang="en-US" sz="1800" b="1" u="none" strike="noStrike" cap="none">
                          <a:solidFill>
                            <a:srgbClr val="2A2A2A"/>
                          </a:solidFill>
                          <a:latin typeface="Average"/>
                          <a:ea typeface="Average"/>
                          <a:cs typeface="Average"/>
                          <a:sym typeface="Average"/>
                        </a:rPr>
                        <a:t>Companies</a:t>
                      </a:r>
                      <a:endParaRPr sz="1400" b="1" u="none" strike="noStrike" cap="none">
                        <a:solidFill>
                          <a:srgbClr val="2A2A2A"/>
                        </a:solidFill>
                        <a:latin typeface="Oswald"/>
                        <a:ea typeface="Oswald"/>
                        <a:cs typeface="Oswald"/>
                        <a:sym typeface="Oswald"/>
                      </a:endParaRPr>
                    </a:p>
                  </a:txBody>
                  <a:tcPr marL="91425" marR="91425" marT="91425" marB="91425">
                    <a:lnL w="9525" cap="flat" cmpd="sng">
                      <a:solidFill>
                        <a:srgbClr val="CACACA"/>
                      </a:solidFill>
                      <a:prstDash val="solid"/>
                      <a:round/>
                      <a:headEnd type="none" w="sm" len="sm"/>
                      <a:tailEnd type="none" w="sm" len="sm"/>
                    </a:lnL>
                    <a:lnR w="9525" cap="flat" cmpd="sng">
                      <a:solidFill>
                        <a:srgbClr val="CACACA"/>
                      </a:solidFill>
                      <a:prstDash val="solid"/>
                      <a:round/>
                      <a:headEnd type="none" w="sm" len="sm"/>
                      <a:tailEnd type="none" w="sm" len="sm"/>
                    </a:lnR>
                    <a:lnT w="9525" cap="flat" cmpd="sng">
                      <a:solidFill>
                        <a:srgbClr val="CACACA"/>
                      </a:solidFill>
                      <a:prstDash val="solid"/>
                      <a:round/>
                      <a:headEnd type="none" w="sm" len="sm"/>
                      <a:tailEnd type="none" w="sm" len="sm"/>
                    </a:lnT>
                    <a:lnB w="9525" cap="flat" cmpd="sng">
                      <a:solidFill>
                        <a:srgbClr val="CACACA"/>
                      </a:solidFill>
                      <a:prstDash val="solid"/>
                      <a:round/>
                      <a:headEnd type="none" w="sm" len="sm"/>
                      <a:tailEnd type="none" w="sm" len="sm"/>
                    </a:lnB>
                    <a:solidFill>
                      <a:schemeClr val="accent5"/>
                    </a:solidFill>
                  </a:tcPr>
                </a:tc>
                <a:tc>
                  <a:txBody>
                    <a:bodyPr/>
                    <a:lstStyle/>
                    <a:p>
                      <a:pPr marL="0" marR="0" lvl="0" indent="0" algn="l" rtl="0">
                        <a:lnSpc>
                          <a:spcPct val="115000"/>
                        </a:lnSpc>
                        <a:spcBef>
                          <a:spcPts val="0"/>
                        </a:spcBef>
                        <a:spcAft>
                          <a:spcPts val="0"/>
                        </a:spcAft>
                        <a:buClr>
                          <a:srgbClr val="000000"/>
                        </a:buClr>
                        <a:buSzPts val="1800"/>
                        <a:buFont typeface="Arial"/>
                        <a:buNone/>
                      </a:pPr>
                      <a:r>
                        <a:rPr lang="en-US" sz="1800" b="1" u="none" strike="noStrike" cap="none">
                          <a:solidFill>
                            <a:srgbClr val="2A2A2A"/>
                          </a:solidFill>
                          <a:latin typeface="Average"/>
                          <a:ea typeface="Average"/>
                          <a:cs typeface="Average"/>
                          <a:sym typeface="Average"/>
                        </a:rPr>
                        <a:t>Focus</a:t>
                      </a:r>
                      <a:endParaRPr sz="1400" b="1" u="none" strike="noStrike" cap="none">
                        <a:solidFill>
                          <a:srgbClr val="2A2A2A"/>
                        </a:solidFill>
                        <a:latin typeface="Oswald"/>
                        <a:ea typeface="Oswald"/>
                        <a:cs typeface="Oswald"/>
                        <a:sym typeface="Oswald"/>
                      </a:endParaRPr>
                    </a:p>
                  </a:txBody>
                  <a:tcPr marL="91425" marR="91425" marT="91425" marB="91425">
                    <a:lnL w="9525" cap="flat" cmpd="sng">
                      <a:solidFill>
                        <a:srgbClr val="CACACA"/>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5"/>
                    </a:solidFill>
                  </a:tcPr>
                </a:tc>
                <a:extLst>
                  <a:ext uri="{0D108BD9-81ED-4DB2-BD59-A6C34878D82A}">
                    <a16:rowId xmlns:a16="http://schemas.microsoft.com/office/drawing/2014/main" val="10000"/>
                  </a:ext>
                </a:extLst>
              </a:tr>
              <a:tr h="457175">
                <a:tc>
                  <a:txBody>
                    <a:bodyPr/>
                    <a:lstStyle/>
                    <a:p>
                      <a:pPr marL="0" marR="0" lvl="0" indent="0" algn="l" rtl="0">
                        <a:lnSpc>
                          <a:spcPct val="115000"/>
                        </a:lnSpc>
                        <a:spcBef>
                          <a:spcPts val="0"/>
                        </a:spcBef>
                        <a:spcAft>
                          <a:spcPts val="0"/>
                        </a:spcAft>
                        <a:buClr>
                          <a:srgbClr val="000000"/>
                        </a:buClr>
                        <a:buSzPts val="1800"/>
                        <a:buFont typeface="Arial"/>
                        <a:buNone/>
                      </a:pPr>
                      <a:r>
                        <a:rPr lang="en-US" sz="1800" u="none" strike="noStrike" cap="none">
                          <a:solidFill>
                            <a:schemeClr val="accent3"/>
                          </a:solidFill>
                          <a:latin typeface="Average"/>
                          <a:ea typeface="Average"/>
                          <a:cs typeface="Average"/>
                          <a:sym typeface="Average"/>
                        </a:rPr>
                        <a:t>Quantum Dice &amp; IDQuantique</a:t>
                      </a:r>
                      <a:endParaRPr sz="1400" u="none" strike="noStrike" cap="none">
                        <a:solidFill>
                          <a:schemeClr val="dk1"/>
                        </a:solidFill>
                        <a:latin typeface="Oswald"/>
                        <a:ea typeface="Oswald"/>
                        <a:cs typeface="Oswald"/>
                        <a:sym typeface="Oswa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rgbClr val="CACACA"/>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800"/>
                        <a:buFont typeface="Arial"/>
                        <a:buNone/>
                      </a:pPr>
                      <a:r>
                        <a:rPr lang="en-US" sz="1800" u="none" strike="noStrike" cap="none">
                          <a:solidFill>
                            <a:schemeClr val="accent3"/>
                          </a:solidFill>
                          <a:latin typeface="Average"/>
                          <a:ea typeface="Average"/>
                          <a:cs typeface="Average"/>
                          <a:sym typeface="Average"/>
                        </a:rPr>
                        <a:t>Quantum random number generators</a:t>
                      </a:r>
                      <a:endParaRPr sz="1800" u="none" strike="noStrike" cap="none">
                        <a:solidFill>
                          <a:schemeClr val="accent3"/>
                        </a:solidFill>
                        <a:latin typeface="Average"/>
                        <a:ea typeface="Average"/>
                        <a:cs typeface="Average"/>
                        <a:sym typeface="Average"/>
                      </a:endParaRPr>
                    </a:p>
                    <a:p>
                      <a:pPr marL="0" marR="0" lvl="0" indent="0" algn="l" rtl="0">
                        <a:lnSpc>
                          <a:spcPct val="115000"/>
                        </a:lnSpc>
                        <a:spcBef>
                          <a:spcPts val="0"/>
                        </a:spcBef>
                        <a:spcAft>
                          <a:spcPts val="0"/>
                        </a:spcAft>
                        <a:buClr>
                          <a:srgbClr val="000000"/>
                        </a:buClr>
                        <a:buSzPts val="1400"/>
                        <a:buFont typeface="Arial"/>
                        <a:buNone/>
                      </a:pPr>
                      <a:endParaRPr sz="1400" u="none" strike="noStrike" cap="none">
                        <a:solidFill>
                          <a:schemeClr val="accent3"/>
                        </a:solidFill>
                        <a:latin typeface="Average"/>
                        <a:ea typeface="Average"/>
                        <a:cs typeface="Average"/>
                        <a:sym typeface="Averag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57175">
                <a:tc>
                  <a:txBody>
                    <a:bodyPr/>
                    <a:lstStyle/>
                    <a:p>
                      <a:pPr marL="0" marR="0" lvl="0" indent="0" algn="l" rtl="0">
                        <a:lnSpc>
                          <a:spcPct val="115000"/>
                        </a:lnSpc>
                        <a:spcBef>
                          <a:spcPts val="0"/>
                        </a:spcBef>
                        <a:spcAft>
                          <a:spcPts val="0"/>
                        </a:spcAft>
                        <a:buClr>
                          <a:srgbClr val="000000"/>
                        </a:buClr>
                        <a:buSzPts val="1800"/>
                        <a:buFont typeface="Arial"/>
                        <a:buNone/>
                      </a:pPr>
                      <a:r>
                        <a:rPr lang="en-US" sz="1800" u="none" strike="noStrike" cap="none">
                          <a:solidFill>
                            <a:schemeClr val="accent3"/>
                          </a:solidFill>
                          <a:latin typeface="Average"/>
                          <a:ea typeface="Average"/>
                          <a:cs typeface="Average"/>
                          <a:sym typeface="Average"/>
                        </a:rPr>
                        <a:t>KETS Quantum Security &amp; Toshiba</a:t>
                      </a:r>
                      <a:endParaRPr sz="1400" u="none" strike="noStrike" cap="none"/>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800"/>
                        <a:buFont typeface="Arial"/>
                        <a:buNone/>
                      </a:pPr>
                      <a:r>
                        <a:rPr lang="en-US" sz="1800" u="none" strike="noStrike" cap="none">
                          <a:solidFill>
                            <a:schemeClr val="accent3"/>
                          </a:solidFill>
                          <a:latin typeface="Average"/>
                          <a:ea typeface="Average"/>
                          <a:cs typeface="Average"/>
                          <a:sym typeface="Average"/>
                        </a:rPr>
                        <a:t>Quantum key distribution (enabling quantum-secure communications)</a:t>
                      </a:r>
                      <a:endParaRPr sz="1800" u="none" strike="noStrike" cap="none">
                        <a:solidFill>
                          <a:schemeClr val="accent3"/>
                        </a:solidFill>
                        <a:latin typeface="Average"/>
                        <a:ea typeface="Average"/>
                        <a:cs typeface="Average"/>
                        <a:sym typeface="Average"/>
                      </a:endParaRPr>
                    </a:p>
                    <a:p>
                      <a:pPr marL="0" marR="0" lvl="0" indent="0" algn="l" rtl="0">
                        <a:lnSpc>
                          <a:spcPct val="115000"/>
                        </a:lnSpc>
                        <a:spcBef>
                          <a:spcPts val="0"/>
                        </a:spcBef>
                        <a:spcAft>
                          <a:spcPts val="0"/>
                        </a:spcAft>
                        <a:buClr>
                          <a:srgbClr val="000000"/>
                        </a:buClr>
                        <a:buSzPts val="1400"/>
                        <a:buFont typeface="Arial"/>
                        <a:buNone/>
                      </a:pPr>
                      <a:endParaRPr sz="1400" u="none" strike="noStrike" cap="none">
                        <a:solidFill>
                          <a:schemeClr val="accent3"/>
                        </a:solidFill>
                        <a:latin typeface="Average"/>
                        <a:ea typeface="Average"/>
                        <a:cs typeface="Average"/>
                        <a:sym typeface="Averag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57175">
                <a:tc>
                  <a:txBody>
                    <a:bodyPr/>
                    <a:lstStyle/>
                    <a:p>
                      <a:pPr marL="0" marR="0" lvl="0" indent="0" algn="l" rtl="0">
                        <a:lnSpc>
                          <a:spcPct val="115000"/>
                        </a:lnSpc>
                        <a:spcBef>
                          <a:spcPts val="0"/>
                        </a:spcBef>
                        <a:spcAft>
                          <a:spcPts val="0"/>
                        </a:spcAft>
                        <a:buClr>
                          <a:srgbClr val="000000"/>
                        </a:buClr>
                        <a:buSzPts val="1800"/>
                        <a:buFont typeface="Arial"/>
                        <a:buNone/>
                      </a:pPr>
                      <a:r>
                        <a:rPr lang="en-US" sz="1800" u="none" strike="noStrike" cap="none">
                          <a:solidFill>
                            <a:schemeClr val="accent3"/>
                          </a:solidFill>
                          <a:latin typeface="Average"/>
                          <a:ea typeface="Average"/>
                          <a:cs typeface="Average"/>
                          <a:sym typeface="Average"/>
                        </a:rPr>
                        <a:t>PQShield &amp; Cipherloc</a:t>
                      </a:r>
                      <a:endParaRPr sz="1800">
                        <a:solidFill>
                          <a:schemeClr val="accent3"/>
                        </a:solidFill>
                        <a:latin typeface="Average"/>
                        <a:ea typeface="Average"/>
                        <a:cs typeface="Average"/>
                        <a:sym typeface="Averag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800"/>
                        <a:buFont typeface="Arial"/>
                        <a:buNone/>
                      </a:pPr>
                      <a:r>
                        <a:rPr lang="en-US" sz="1800" u="none" strike="noStrike" cap="none">
                          <a:solidFill>
                            <a:schemeClr val="accent3"/>
                          </a:solidFill>
                          <a:latin typeface="Average"/>
                          <a:ea typeface="Average"/>
                          <a:cs typeface="Average"/>
                          <a:sym typeface="Average"/>
                        </a:rPr>
                        <a:t>Post quantum cryptography (PQC)</a:t>
                      </a:r>
                      <a:endParaRPr sz="1800" u="none" strike="noStrike" cap="none">
                        <a:solidFill>
                          <a:schemeClr val="accent3"/>
                        </a:solidFill>
                        <a:latin typeface="Average"/>
                        <a:ea typeface="Average"/>
                        <a:cs typeface="Average"/>
                        <a:sym typeface="Average"/>
                      </a:endParaRPr>
                    </a:p>
                    <a:p>
                      <a:pPr marL="0" marR="0" lvl="0" indent="0" algn="l" rtl="0">
                        <a:lnSpc>
                          <a:spcPct val="115000"/>
                        </a:lnSpc>
                        <a:spcBef>
                          <a:spcPts val="0"/>
                        </a:spcBef>
                        <a:spcAft>
                          <a:spcPts val="0"/>
                        </a:spcAft>
                        <a:buClr>
                          <a:srgbClr val="000000"/>
                        </a:buClr>
                        <a:buSzPts val="1400"/>
                        <a:buFont typeface="Arial"/>
                        <a:buNone/>
                      </a:pPr>
                      <a:endParaRPr sz="1400" u="none" strike="noStrike" cap="none">
                        <a:solidFill>
                          <a:schemeClr val="accent3"/>
                        </a:solidFill>
                        <a:latin typeface="Average"/>
                        <a:ea typeface="Average"/>
                        <a:cs typeface="Average"/>
                        <a:sym typeface="Averag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57175">
                <a:tc>
                  <a:txBody>
                    <a:bodyPr/>
                    <a:lstStyle/>
                    <a:p>
                      <a:pPr marL="0" marR="0" lvl="0" indent="0" algn="l" rtl="0">
                        <a:lnSpc>
                          <a:spcPct val="115000"/>
                        </a:lnSpc>
                        <a:spcBef>
                          <a:spcPts val="0"/>
                        </a:spcBef>
                        <a:spcAft>
                          <a:spcPts val="0"/>
                        </a:spcAft>
                        <a:buClr>
                          <a:srgbClr val="000000"/>
                        </a:buClr>
                        <a:buSzPts val="1800"/>
                        <a:buFont typeface="Arial"/>
                        <a:buNone/>
                      </a:pPr>
                      <a:r>
                        <a:rPr lang="en-US" sz="1800" u="none" strike="noStrike" cap="none">
                          <a:solidFill>
                            <a:schemeClr val="accent3"/>
                          </a:solidFill>
                          <a:latin typeface="Average"/>
                          <a:ea typeface="Average"/>
                          <a:cs typeface="Average"/>
                          <a:sym typeface="Average"/>
                        </a:rPr>
                        <a:t>Xanadu</a:t>
                      </a:r>
                      <a:endParaRPr sz="1400" u="none" strike="noStrike" cap="none">
                        <a:solidFill>
                          <a:schemeClr val="dk1"/>
                        </a:solidFill>
                        <a:latin typeface="Oswald"/>
                        <a:ea typeface="Oswald"/>
                        <a:cs typeface="Oswald"/>
                        <a:sym typeface="Oswald"/>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15000"/>
                        </a:lnSpc>
                        <a:spcBef>
                          <a:spcPts val="0"/>
                        </a:spcBef>
                        <a:spcAft>
                          <a:spcPts val="0"/>
                        </a:spcAft>
                        <a:buClr>
                          <a:srgbClr val="000000"/>
                        </a:buClr>
                        <a:buSzPts val="1800"/>
                        <a:buFont typeface="Arial"/>
                        <a:buNone/>
                      </a:pPr>
                      <a:r>
                        <a:rPr lang="en-US" sz="1800" u="none" strike="noStrike" cap="none">
                          <a:solidFill>
                            <a:schemeClr val="accent3"/>
                          </a:solidFill>
                          <a:latin typeface="Average"/>
                          <a:ea typeface="Average"/>
                          <a:cs typeface="Average"/>
                          <a:sym typeface="Average"/>
                        </a:rPr>
                        <a:t>Full-stack quantum machine learning</a:t>
                      </a:r>
                      <a:endParaRPr sz="1800" u="none" strike="noStrike" cap="none">
                        <a:solidFill>
                          <a:schemeClr val="accent3"/>
                        </a:solidFill>
                        <a:latin typeface="Average"/>
                        <a:ea typeface="Average"/>
                        <a:cs typeface="Average"/>
                        <a:sym typeface="Average"/>
                      </a:endParaRPr>
                    </a:p>
                    <a:p>
                      <a:pPr marL="0" marR="0" lvl="0" indent="0" algn="l" rtl="0">
                        <a:lnSpc>
                          <a:spcPct val="115000"/>
                        </a:lnSpc>
                        <a:spcBef>
                          <a:spcPts val="0"/>
                        </a:spcBef>
                        <a:spcAft>
                          <a:spcPts val="0"/>
                        </a:spcAft>
                        <a:buClr>
                          <a:srgbClr val="000000"/>
                        </a:buClr>
                        <a:buSzPts val="1400"/>
                        <a:buFont typeface="Arial"/>
                        <a:buNone/>
                      </a:pPr>
                      <a:endParaRPr sz="1400" u="none" strike="noStrike" cap="none">
                        <a:solidFill>
                          <a:schemeClr val="accent3"/>
                        </a:solidFill>
                        <a:latin typeface="Average"/>
                        <a:ea typeface="Average"/>
                        <a:cs typeface="Average"/>
                        <a:sym typeface="Average"/>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Oh, boy…</a:t>
            </a:r>
            <a:endParaRPr/>
          </a:p>
        </p:txBody>
      </p:sp>
      <p:sp>
        <p:nvSpPr>
          <p:cNvPr id="58" name="Google Shape;58;p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endParaRPr/>
          </a:p>
        </p:txBody>
      </p:sp>
      <p:pic>
        <p:nvPicPr>
          <p:cNvPr id="59" name="Google Shape;59;p11"/>
          <p:cNvPicPr preferRelativeResize="0"/>
          <p:nvPr/>
        </p:nvPicPr>
        <p:blipFill rotWithShape="1">
          <a:blip r:embed="rId3">
            <a:alphaModFix/>
          </a:blip>
          <a:srcRect/>
          <a:stretch/>
        </p:blipFill>
        <p:spPr>
          <a:xfrm>
            <a:off x="5825325" y="190500"/>
            <a:ext cx="3162300" cy="4762500"/>
          </a:xfrm>
          <a:prstGeom prst="rect">
            <a:avLst/>
          </a:prstGeom>
          <a:noFill/>
          <a:ln>
            <a:noFill/>
          </a:ln>
        </p:spPr>
      </p:pic>
      <p:pic>
        <p:nvPicPr>
          <p:cNvPr id="60" name="Google Shape;60;p11"/>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a:off x="311697" y="1179488"/>
            <a:ext cx="5392451" cy="336499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9"/>
          <p:cNvSpPr txBox="1">
            <a:spLocks noGrp="1"/>
          </p:cNvSpPr>
          <p:nvPr>
            <p:ph type="title"/>
          </p:nvPr>
        </p:nvSpPr>
        <p:spPr>
          <a:xfrm>
            <a:off x="311700" y="763450"/>
            <a:ext cx="8520600" cy="2941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2000"/>
              <a:buNone/>
            </a:pPr>
            <a:r>
              <a:rPr lang="en-US" sz="3200"/>
              <a:t>“Arguably, the key bottleneck in the quantum computing industry will be a lack of talent. While universities churn out computer science graduates at an accelerating pace, there is still too little being done to train the next generation of quantum computing professionals.”</a:t>
            </a:r>
            <a:endParaRPr sz="3200"/>
          </a:p>
        </p:txBody>
      </p:sp>
      <p:sp>
        <p:nvSpPr>
          <p:cNvPr id="177" name="Google Shape;177;p29"/>
          <p:cNvSpPr txBox="1">
            <a:spLocks noGrp="1"/>
          </p:cNvSpPr>
          <p:nvPr>
            <p:ph type="body" idx="1"/>
          </p:nvPr>
        </p:nvSpPr>
        <p:spPr>
          <a:xfrm>
            <a:off x="311700" y="3705250"/>
            <a:ext cx="8520600" cy="332100"/>
          </a:xfrm>
          <a:prstGeom prst="rect">
            <a:avLst/>
          </a:prstGeom>
          <a:noFill/>
          <a:ln>
            <a:noFill/>
          </a:ln>
        </p:spPr>
        <p:txBody>
          <a:bodyPr spcFirstLastPara="1" wrap="square" lIns="91425" tIns="91425" rIns="91425" bIns="91425" anchor="t" anchorCtr="0">
            <a:noAutofit/>
          </a:bodyPr>
          <a:lstStyle/>
          <a:p>
            <a:pPr marL="457200" lvl="0" indent="-342900" algn="ctr" rtl="0">
              <a:lnSpc>
                <a:spcPct val="115000"/>
              </a:lnSpc>
              <a:spcBef>
                <a:spcPts val="0"/>
              </a:spcBef>
              <a:spcAft>
                <a:spcPts val="0"/>
              </a:spcAft>
              <a:buSzPts val="1800"/>
              <a:buChar char="-"/>
            </a:pPr>
            <a:r>
              <a:rPr lang="en-US"/>
              <a:t>US National Quantum Initiative Act (12/21/2018)</a:t>
            </a:r>
            <a:endParaRPr/>
          </a:p>
          <a:p>
            <a:pPr marL="457200" lvl="0" indent="0" algn="ctr" rtl="0">
              <a:lnSpc>
                <a:spcPct val="115000"/>
              </a:lnSpc>
              <a:spcBef>
                <a:spcPts val="0"/>
              </a:spcBef>
              <a:spcAft>
                <a:spcPts val="0"/>
              </a:spcAft>
              <a:buSzPts val="1800"/>
              <a:buNone/>
            </a:pPr>
            <a:endParaRPr/>
          </a:p>
          <a:p>
            <a:pPr marL="457200" lvl="0" indent="0" algn="l" rtl="0">
              <a:lnSpc>
                <a:spcPct val="115000"/>
              </a:lnSpc>
              <a:spcBef>
                <a:spcPts val="0"/>
              </a:spcBef>
              <a:spcAft>
                <a:spcPts val="0"/>
              </a:spcAft>
              <a:buSzPts val="1800"/>
              <a:buNone/>
            </a:pPr>
            <a:r>
              <a:rPr lang="en-US"/>
              <a:t>More at </a:t>
            </a:r>
            <a:r>
              <a:rPr lang="en-US" u="sng">
                <a:solidFill>
                  <a:schemeClr val="hlink"/>
                </a:solidFill>
                <a:hlinkClick r:id="rId3"/>
              </a:rPr>
              <a:t>https://www.congress.gov/115/plaws/publ368/PLAW-115publ368.pdf</a:t>
            </a:r>
            <a:r>
              <a:rPr lang="en-US"/>
              <a:t>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Privacy-centric Web 3.0 technologies</a:t>
            </a:r>
            <a:endParaRPr/>
          </a:p>
        </p:txBody>
      </p:sp>
      <p:sp>
        <p:nvSpPr>
          <p:cNvPr id="183" name="Google Shape;183;p3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US"/>
              <a:t>Web 1.0 (static) -&gt; Web 2.0 (dynamic) -&gt; Web 3.0 (decentralized)</a:t>
            </a:r>
            <a:endParaRPr/>
          </a:p>
          <a:p>
            <a:pPr marL="0" lvl="0" indent="0" algn="l" rtl="0">
              <a:lnSpc>
                <a:spcPct val="115000"/>
              </a:lnSpc>
              <a:spcBef>
                <a:spcPts val="0"/>
              </a:spcBef>
              <a:spcAft>
                <a:spcPts val="0"/>
              </a:spcAft>
              <a:buSzPts val="1800"/>
              <a:buNone/>
            </a:pPr>
            <a:endParaRPr/>
          </a:p>
          <a:p>
            <a:pPr marL="0" lvl="0" indent="0" algn="l" rtl="0">
              <a:lnSpc>
                <a:spcPct val="115000"/>
              </a:lnSpc>
              <a:spcBef>
                <a:spcPts val="0"/>
              </a:spcBef>
              <a:spcAft>
                <a:spcPts val="0"/>
              </a:spcAft>
              <a:buSzPts val="1800"/>
              <a:buNone/>
            </a:pPr>
            <a:r>
              <a:rPr lang="en-US"/>
              <a:t>A few key Web 3.0 concepts &amp; tech</a:t>
            </a:r>
            <a:endParaRPr/>
          </a:p>
          <a:p>
            <a:pPr marL="457200" lvl="0" indent="-342900" algn="l" rtl="0">
              <a:lnSpc>
                <a:spcPct val="115000"/>
              </a:lnSpc>
              <a:spcBef>
                <a:spcPts val="0"/>
              </a:spcBef>
              <a:spcAft>
                <a:spcPts val="0"/>
              </a:spcAft>
              <a:buSzPts val="1800"/>
              <a:buChar char="●"/>
            </a:pPr>
            <a:r>
              <a:rPr lang="en-US"/>
              <a:t>Tokenization</a:t>
            </a:r>
            <a:endParaRPr/>
          </a:p>
          <a:p>
            <a:pPr marL="457200" lvl="0" indent="-342900" algn="l" rtl="0">
              <a:lnSpc>
                <a:spcPct val="115000"/>
              </a:lnSpc>
              <a:spcBef>
                <a:spcPts val="0"/>
              </a:spcBef>
              <a:spcAft>
                <a:spcPts val="0"/>
              </a:spcAft>
              <a:buSzPts val="1800"/>
              <a:buChar char="●"/>
            </a:pPr>
            <a:r>
              <a:rPr lang="en-US"/>
              <a:t>Blockchain (more than just public ledgers)</a:t>
            </a:r>
            <a:endParaRPr/>
          </a:p>
          <a:p>
            <a:pPr marL="457200" lvl="0" indent="-342900" algn="l" rtl="0">
              <a:lnSpc>
                <a:spcPct val="115000"/>
              </a:lnSpc>
              <a:spcBef>
                <a:spcPts val="0"/>
              </a:spcBef>
              <a:spcAft>
                <a:spcPts val="0"/>
              </a:spcAft>
              <a:buSzPts val="1800"/>
              <a:buChar char="●"/>
            </a:pPr>
            <a:r>
              <a:rPr lang="en-US"/>
              <a:t>Edge computing</a:t>
            </a:r>
            <a:endParaRPr/>
          </a:p>
          <a:p>
            <a:pPr marL="0" lvl="0" indent="0" algn="l" rtl="0">
              <a:lnSpc>
                <a:spcPct val="115000"/>
              </a:lnSpc>
              <a:spcBef>
                <a:spcPts val="0"/>
              </a:spcBef>
              <a:spcAft>
                <a:spcPts val="0"/>
              </a:spcAft>
              <a:buSzPts val="1800"/>
              <a:buNone/>
            </a:pPr>
            <a:endParaRPr/>
          </a:p>
          <a:p>
            <a:pPr marL="0" lvl="0" indent="0" algn="l" rtl="0">
              <a:lnSpc>
                <a:spcPct val="115000"/>
              </a:lnSpc>
              <a:spcBef>
                <a:spcPts val="0"/>
              </a:spcBef>
              <a:spcAft>
                <a:spcPts val="0"/>
              </a:spcAft>
              <a:buSzPts val="1800"/>
              <a:buNone/>
            </a:pPr>
            <a:endParaRPr/>
          </a:p>
          <a:p>
            <a:pPr marL="0" lvl="0" indent="0" algn="l" rtl="0">
              <a:lnSpc>
                <a:spcPct val="115000"/>
              </a:lnSpc>
              <a:spcBef>
                <a:spcPts val="0"/>
              </a:spcBef>
              <a:spcAft>
                <a:spcPts val="0"/>
              </a:spcAft>
              <a:buSzPts val="1800"/>
              <a:buNone/>
            </a:pPr>
            <a:endParaRPr/>
          </a:p>
          <a:p>
            <a:pPr marL="0" lvl="0" indent="0" algn="ctr" rtl="0">
              <a:lnSpc>
                <a:spcPct val="115000"/>
              </a:lnSpc>
              <a:spcBef>
                <a:spcPts val="0"/>
              </a:spcBef>
              <a:spcAft>
                <a:spcPts val="0"/>
              </a:spcAft>
              <a:buSzPts val="1800"/>
              <a:buNone/>
            </a:pPr>
            <a:r>
              <a:rPr lang="en-US" b="1"/>
              <a:t>We have an opportunity to rethink how we enable digital privacy.</a:t>
            </a:r>
            <a:endParaRPr b="1"/>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Strategic planning questions</a:t>
            </a:r>
            <a:endParaRPr/>
          </a:p>
        </p:txBody>
      </p:sp>
      <p:sp>
        <p:nvSpPr>
          <p:cNvPr id="189" name="Google Shape;189;p3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US"/>
              <a:t>Which enterprise data sets are most likely to be targeted by threat actors?</a:t>
            </a:r>
            <a:endParaRPr/>
          </a:p>
          <a:p>
            <a:pPr marL="457200" lvl="0" indent="-342900" algn="l" rtl="0">
              <a:lnSpc>
                <a:spcPct val="150000"/>
              </a:lnSpc>
              <a:spcBef>
                <a:spcPts val="0"/>
              </a:spcBef>
              <a:spcAft>
                <a:spcPts val="0"/>
              </a:spcAft>
              <a:buSzPts val="1800"/>
              <a:buChar char="●"/>
            </a:pPr>
            <a:r>
              <a:rPr lang="en-US"/>
              <a:t>Which areas of your business operations could be impacted negatively by QC?</a:t>
            </a:r>
            <a:endParaRPr/>
          </a:p>
          <a:p>
            <a:pPr marL="457200" lvl="0" indent="-342900" algn="l" rtl="0">
              <a:lnSpc>
                <a:spcPct val="150000"/>
              </a:lnSpc>
              <a:spcBef>
                <a:spcPts val="0"/>
              </a:spcBef>
              <a:spcAft>
                <a:spcPts val="0"/>
              </a:spcAft>
              <a:buSzPts val="1800"/>
              <a:buChar char="●"/>
            </a:pPr>
            <a:r>
              <a:rPr lang="en-US"/>
              <a:t>Which could be impacted positively (opportunities)?</a:t>
            </a:r>
            <a:endParaRPr/>
          </a:p>
          <a:p>
            <a:pPr marL="457200" lvl="0" indent="-342900" algn="l" rtl="0">
              <a:lnSpc>
                <a:spcPct val="150000"/>
              </a:lnSpc>
              <a:spcBef>
                <a:spcPts val="0"/>
              </a:spcBef>
              <a:spcAft>
                <a:spcPts val="0"/>
              </a:spcAft>
              <a:buSzPts val="1800"/>
              <a:buChar char="●"/>
            </a:pPr>
            <a:r>
              <a:rPr lang="en-US"/>
              <a:t>What training (web3 + quantum) does your staff need?</a:t>
            </a:r>
            <a:endParaRPr/>
          </a:p>
          <a:p>
            <a:pPr marL="457200" lvl="0" indent="-342900" algn="l" rtl="0">
              <a:lnSpc>
                <a:spcPct val="150000"/>
              </a:lnSpc>
              <a:spcBef>
                <a:spcPts val="0"/>
              </a:spcBef>
              <a:spcAft>
                <a:spcPts val="0"/>
              </a:spcAft>
              <a:buSzPts val="1800"/>
              <a:buChar char="●"/>
            </a:pPr>
            <a:r>
              <a:rPr lang="en-US"/>
              <a:t>Who will you partner with to address gaps?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Recommended actions</a:t>
            </a:r>
            <a:endParaRPr/>
          </a:p>
        </p:txBody>
      </p:sp>
      <p:sp>
        <p:nvSpPr>
          <p:cNvPr id="195" name="Google Shape;195;p3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US" b="1"/>
              <a:t>Government</a:t>
            </a:r>
            <a:endParaRPr b="1"/>
          </a:p>
          <a:p>
            <a:pPr marL="457200" lvl="0" indent="-311150" algn="l" rtl="0">
              <a:lnSpc>
                <a:spcPct val="115000"/>
              </a:lnSpc>
              <a:spcBef>
                <a:spcPts val="0"/>
              </a:spcBef>
              <a:spcAft>
                <a:spcPts val="0"/>
              </a:spcAft>
              <a:buSzPts val="1300"/>
              <a:buChar char="●"/>
            </a:pPr>
            <a:r>
              <a:rPr lang="en-US" sz="1300"/>
              <a:t>Continue to advance quantum computing research</a:t>
            </a:r>
            <a:endParaRPr sz="1300"/>
          </a:p>
          <a:p>
            <a:pPr marL="457200" lvl="0" indent="-311150" algn="l" rtl="0">
              <a:lnSpc>
                <a:spcPct val="115000"/>
              </a:lnSpc>
              <a:spcBef>
                <a:spcPts val="0"/>
              </a:spcBef>
              <a:spcAft>
                <a:spcPts val="0"/>
              </a:spcAft>
              <a:buSzPts val="1300"/>
              <a:buChar char="●"/>
            </a:pPr>
            <a:r>
              <a:rPr lang="en-US" sz="1300"/>
              <a:t>Continue to strengthen international cooperation</a:t>
            </a:r>
            <a:endParaRPr sz="1300"/>
          </a:p>
          <a:p>
            <a:pPr marL="457200" lvl="0" indent="-311150" algn="l" rtl="0">
              <a:lnSpc>
                <a:spcPct val="115000"/>
              </a:lnSpc>
              <a:spcBef>
                <a:spcPts val="0"/>
              </a:spcBef>
              <a:spcAft>
                <a:spcPts val="0"/>
              </a:spcAft>
              <a:buSzPts val="1300"/>
              <a:buChar char="●"/>
            </a:pPr>
            <a:r>
              <a:rPr lang="en-US" sz="1300"/>
              <a:t>Assess quantum vulnerabilities</a:t>
            </a:r>
            <a:endParaRPr sz="1300"/>
          </a:p>
          <a:p>
            <a:pPr marL="457200" lvl="0" indent="-311150" algn="l" rtl="0">
              <a:lnSpc>
                <a:spcPct val="115000"/>
              </a:lnSpc>
              <a:spcBef>
                <a:spcPts val="0"/>
              </a:spcBef>
              <a:spcAft>
                <a:spcPts val="0"/>
              </a:spcAft>
              <a:buSzPts val="1300"/>
              <a:buChar char="●"/>
            </a:pPr>
            <a:r>
              <a:rPr lang="en-US" sz="1300"/>
              <a:t>Pass legislation and implement policies designed to better recruit, develop, and retain cyber talent</a:t>
            </a:r>
            <a:endParaRPr sz="1300"/>
          </a:p>
          <a:p>
            <a:pPr marL="457200" lvl="0" indent="-311150" algn="l" rtl="0">
              <a:lnSpc>
                <a:spcPct val="115000"/>
              </a:lnSpc>
              <a:spcBef>
                <a:spcPts val="0"/>
              </a:spcBef>
              <a:spcAft>
                <a:spcPts val="0"/>
              </a:spcAft>
              <a:buSzPts val="1300"/>
              <a:buChar char="●"/>
            </a:pPr>
            <a:r>
              <a:rPr lang="en-US" sz="1300"/>
              <a:t>Incentivize wide-scale adoption of new encryption standards</a:t>
            </a:r>
            <a:endParaRPr sz="1300"/>
          </a:p>
          <a:p>
            <a:pPr marL="457200" lvl="0" indent="-311150" algn="l" rtl="0">
              <a:lnSpc>
                <a:spcPct val="115000"/>
              </a:lnSpc>
              <a:spcBef>
                <a:spcPts val="0"/>
              </a:spcBef>
              <a:spcAft>
                <a:spcPts val="0"/>
              </a:spcAft>
              <a:buSzPts val="1300"/>
              <a:buChar char="●"/>
            </a:pPr>
            <a:r>
              <a:rPr lang="en-US" sz="1300"/>
              <a:t>Convene experts across security, quantum computing, government, and private sector to establish how quantum computing’s impact on cybersecurity will affect the digital ecosystem</a:t>
            </a:r>
            <a:endParaRPr sz="1300"/>
          </a:p>
        </p:txBody>
      </p:sp>
      <p:sp>
        <p:nvSpPr>
          <p:cNvPr id="196" name="Google Shape;196;p32"/>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400"/>
              <a:buNone/>
            </a:pPr>
            <a:r>
              <a:rPr lang="en-US" b="1"/>
              <a:t>Business</a:t>
            </a:r>
            <a:endParaRPr b="1"/>
          </a:p>
          <a:p>
            <a:pPr marL="457200" lvl="0" indent="-311150" algn="l" rtl="0">
              <a:lnSpc>
                <a:spcPct val="115000"/>
              </a:lnSpc>
              <a:spcBef>
                <a:spcPts val="0"/>
              </a:spcBef>
              <a:spcAft>
                <a:spcPts val="0"/>
              </a:spcAft>
              <a:buSzPts val="1300"/>
              <a:buChar char="●"/>
            </a:pPr>
            <a:r>
              <a:rPr lang="en-US" sz="1300"/>
              <a:t>Participate in cross-sectoral collaborations to address the impact of quantum computing on cybersecurity</a:t>
            </a:r>
            <a:endParaRPr sz="1300"/>
          </a:p>
          <a:p>
            <a:pPr marL="457200" lvl="0" indent="-311150" algn="l" rtl="0">
              <a:lnSpc>
                <a:spcPct val="115000"/>
              </a:lnSpc>
              <a:spcBef>
                <a:spcPts val="0"/>
              </a:spcBef>
              <a:spcAft>
                <a:spcPts val="0"/>
              </a:spcAft>
              <a:buSzPts val="1300"/>
              <a:buChar char="●"/>
            </a:pPr>
            <a:r>
              <a:rPr lang="en-US" sz="1300"/>
              <a:t>Assess quantum vulnerabilities</a:t>
            </a:r>
            <a:endParaRPr sz="1300"/>
          </a:p>
          <a:p>
            <a:pPr marL="457200" lvl="0" indent="-311150" algn="l" rtl="0">
              <a:lnSpc>
                <a:spcPct val="115000"/>
              </a:lnSpc>
              <a:spcBef>
                <a:spcPts val="0"/>
              </a:spcBef>
              <a:spcAft>
                <a:spcPts val="0"/>
              </a:spcAft>
              <a:buSzPts val="1300"/>
              <a:buChar char="●"/>
            </a:pPr>
            <a:r>
              <a:rPr lang="en-US" sz="1300"/>
              <a:t>Prepare for transition to quantum-resistant encryption</a:t>
            </a:r>
            <a:endParaRPr sz="1300"/>
          </a:p>
          <a:p>
            <a:pPr marL="457200" lvl="0" indent="-311150" algn="l" rtl="0">
              <a:lnSpc>
                <a:spcPct val="115000"/>
              </a:lnSpc>
              <a:spcBef>
                <a:spcPts val="0"/>
              </a:spcBef>
              <a:spcAft>
                <a:spcPts val="0"/>
              </a:spcAft>
              <a:buSzPts val="1300"/>
              <a:buChar char="●"/>
            </a:pPr>
            <a:r>
              <a:rPr lang="en-US" sz="1300"/>
              <a:t>Enhance security of cloud computing</a:t>
            </a:r>
            <a:endParaRPr sz="1300"/>
          </a:p>
          <a:p>
            <a:pPr marL="457200" lvl="0" indent="-311150" algn="l" rtl="0">
              <a:lnSpc>
                <a:spcPct val="115000"/>
              </a:lnSpc>
              <a:spcBef>
                <a:spcPts val="0"/>
              </a:spcBef>
              <a:spcAft>
                <a:spcPts val="0"/>
              </a:spcAft>
              <a:buSzPts val="1300"/>
              <a:buChar char="●"/>
            </a:pPr>
            <a:r>
              <a:rPr lang="en-US" sz="1300"/>
              <a:t>Support infrastructure investments</a:t>
            </a:r>
            <a:endParaRPr sz="1300"/>
          </a:p>
        </p:txBody>
      </p:sp>
      <p:sp>
        <p:nvSpPr>
          <p:cNvPr id="197" name="Google Shape;197;p32"/>
          <p:cNvSpPr txBox="1"/>
          <p:nvPr/>
        </p:nvSpPr>
        <p:spPr>
          <a:xfrm>
            <a:off x="-75" y="4649725"/>
            <a:ext cx="9144000" cy="4002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US" sz="1400" b="0" i="0" u="none" strike="noStrike" cap="none">
                <a:solidFill>
                  <a:schemeClr val="accent3"/>
                </a:solidFill>
                <a:latin typeface="Average"/>
                <a:ea typeface="Average"/>
                <a:cs typeface="Average"/>
                <a:sym typeface="Average"/>
              </a:rPr>
              <a:t>From </a:t>
            </a:r>
            <a:r>
              <a:rPr lang="en-US" sz="1400" b="0" i="0" u="sng" strike="noStrike" cap="none">
                <a:solidFill>
                  <a:schemeClr val="hlink"/>
                </a:solidFill>
                <a:latin typeface="Average"/>
                <a:ea typeface="Average"/>
                <a:cs typeface="Average"/>
                <a:sym typeface="Average"/>
                <a:hlinkClick r:id="rId3"/>
              </a:rPr>
              <a:t>https://www.belfercenter.org/publication/quantum-computing-and-cybersecurity</a:t>
            </a:r>
            <a:r>
              <a:rPr lang="en-US" sz="1400" b="0" i="0" u="none" strike="noStrike" cap="none">
                <a:solidFill>
                  <a:schemeClr val="accent3"/>
                </a:solidFill>
                <a:latin typeface="Average"/>
                <a:ea typeface="Average"/>
                <a:cs typeface="Average"/>
                <a:sym typeface="Average"/>
              </a:rPr>
              <a:t> </a:t>
            </a:r>
            <a:endParaRPr sz="1400" b="0" i="0" u="none" strike="noStrike" cap="none">
              <a:solidFill>
                <a:schemeClr val="accent3"/>
              </a:solidFill>
              <a:latin typeface="Average"/>
              <a:ea typeface="Average"/>
              <a:cs typeface="Average"/>
              <a:sym typeface="Average"/>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If you only do three (3) things…</a:t>
            </a:r>
            <a:endParaRPr/>
          </a:p>
        </p:txBody>
      </p:sp>
      <p:sp>
        <p:nvSpPr>
          <p:cNvPr id="203" name="Google Shape;203;p3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SzPts val="1800"/>
              <a:buChar char="●"/>
            </a:pPr>
            <a:r>
              <a:rPr lang="en-US"/>
              <a:t>If you have 128-bit AES keys in play today, increase them to 256-bits</a:t>
            </a:r>
            <a:endParaRPr/>
          </a:p>
          <a:p>
            <a:pPr marL="914400" lvl="1" indent="-317500" algn="l" rtl="0">
              <a:lnSpc>
                <a:spcPct val="115000"/>
              </a:lnSpc>
              <a:spcBef>
                <a:spcPts val="0"/>
              </a:spcBef>
              <a:spcAft>
                <a:spcPts val="0"/>
              </a:spcAft>
              <a:buSzPts val="1400"/>
              <a:buChar char="○"/>
            </a:pPr>
            <a:r>
              <a:rPr lang="en-US"/>
              <a:t>Quantum resistance</a:t>
            </a:r>
            <a:endParaRPr/>
          </a:p>
          <a:p>
            <a:pPr marL="0" lvl="0" indent="0" algn="l" rtl="0">
              <a:lnSpc>
                <a:spcPct val="115000"/>
              </a:lnSpc>
              <a:spcBef>
                <a:spcPts val="0"/>
              </a:spcBef>
              <a:spcAft>
                <a:spcPts val="0"/>
              </a:spcAft>
              <a:buSzPts val="1800"/>
              <a:buNone/>
            </a:pPr>
            <a:endParaRPr/>
          </a:p>
          <a:p>
            <a:pPr marL="457200" lvl="0" indent="-342900" algn="l" rtl="0">
              <a:lnSpc>
                <a:spcPct val="115000"/>
              </a:lnSpc>
              <a:spcBef>
                <a:spcPts val="0"/>
              </a:spcBef>
              <a:spcAft>
                <a:spcPts val="0"/>
              </a:spcAft>
              <a:buSzPts val="1800"/>
              <a:buChar char="●"/>
            </a:pPr>
            <a:r>
              <a:rPr lang="en-US"/>
              <a:t>Explore emerging technologies like blockchain, passwordless authentication (FIDO2), and self-sovereign identity (SSI)</a:t>
            </a:r>
            <a:endParaRPr/>
          </a:p>
          <a:p>
            <a:pPr marL="914400" lvl="1" indent="-317500" algn="l" rtl="0">
              <a:lnSpc>
                <a:spcPct val="115000"/>
              </a:lnSpc>
              <a:spcBef>
                <a:spcPts val="0"/>
              </a:spcBef>
              <a:spcAft>
                <a:spcPts val="0"/>
              </a:spcAft>
              <a:buSzPts val="1400"/>
              <a:buChar char="○"/>
            </a:pPr>
            <a:r>
              <a:rPr lang="en-US"/>
              <a:t>Rethink traditional approaches to authentication and authorization</a:t>
            </a:r>
            <a:endParaRPr/>
          </a:p>
          <a:p>
            <a:pPr marL="0" lvl="0" indent="0" algn="l" rtl="0">
              <a:lnSpc>
                <a:spcPct val="115000"/>
              </a:lnSpc>
              <a:spcBef>
                <a:spcPts val="0"/>
              </a:spcBef>
              <a:spcAft>
                <a:spcPts val="0"/>
              </a:spcAft>
              <a:buSzPts val="1800"/>
              <a:buNone/>
            </a:pPr>
            <a:endParaRPr/>
          </a:p>
          <a:p>
            <a:pPr marL="457200" lvl="0" indent="-342900" algn="l" rtl="0">
              <a:lnSpc>
                <a:spcPct val="115000"/>
              </a:lnSpc>
              <a:spcBef>
                <a:spcPts val="0"/>
              </a:spcBef>
              <a:spcAft>
                <a:spcPts val="0"/>
              </a:spcAft>
              <a:buSzPts val="1800"/>
              <a:buChar char="●"/>
            </a:pPr>
            <a:r>
              <a:rPr lang="en-US"/>
              <a:t>Read ETSI’s “Migration strategies and recommendations to Quantum Safe schemes”</a:t>
            </a:r>
            <a:endParaRPr/>
          </a:p>
          <a:p>
            <a:pPr marL="914400" lvl="1" indent="-317500" algn="l" rtl="0">
              <a:lnSpc>
                <a:spcPct val="115000"/>
              </a:lnSpc>
              <a:spcBef>
                <a:spcPts val="0"/>
              </a:spcBef>
              <a:spcAft>
                <a:spcPts val="0"/>
              </a:spcAft>
              <a:buSzPts val="1400"/>
              <a:buChar char="○"/>
            </a:pPr>
            <a:r>
              <a:rPr lang="en-US"/>
              <a:t>Spoiler alert: inventory compilation, then preparation of migration plan, then migration execution</a:t>
            </a:r>
            <a:endParaRPr/>
          </a:p>
          <a:p>
            <a:pPr marL="914400" lvl="1" indent="-317500" algn="l" rtl="0">
              <a:lnSpc>
                <a:spcPct val="115000"/>
              </a:lnSpc>
              <a:spcBef>
                <a:spcPts val="0"/>
              </a:spcBef>
              <a:spcAft>
                <a:spcPts val="0"/>
              </a:spcAft>
              <a:buSzPts val="1400"/>
              <a:buChar char="○"/>
            </a:pPr>
            <a:r>
              <a:rPr lang="en-US" u="sng">
                <a:solidFill>
                  <a:schemeClr val="hlink"/>
                </a:solidFill>
                <a:hlinkClick r:id="rId3"/>
              </a:rPr>
              <a:t>https://www.etsi.org/deliver/etsi_tr/103600_103699/103619/01.01.01_60/tr_103619v010101p.pdf</a:t>
            </a:r>
            <a:r>
              <a:rPr lang="en-US"/>
              <a:t> </a:t>
            </a:r>
            <a:endParaRPr/>
          </a:p>
          <a:p>
            <a:pPr marL="0" lvl="0" indent="0" algn="l" rtl="0">
              <a:lnSpc>
                <a:spcPct val="115000"/>
              </a:lnSpc>
              <a:spcBef>
                <a:spcPts val="0"/>
              </a:spcBef>
              <a:spcAft>
                <a:spcPts val="0"/>
              </a:spcAft>
              <a:buSzPts val="1800"/>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Further reading</a:t>
            </a:r>
            <a:endParaRPr/>
          </a:p>
        </p:txBody>
      </p:sp>
      <p:sp>
        <p:nvSpPr>
          <p:cNvPr id="209" name="Google Shape;209;p34"/>
          <p:cNvSpPr txBox="1">
            <a:spLocks noGrp="1"/>
          </p:cNvSpPr>
          <p:nvPr>
            <p:ph type="body" idx="1"/>
          </p:nvPr>
        </p:nvSpPr>
        <p:spPr>
          <a:xfrm>
            <a:off x="311700" y="1152475"/>
            <a:ext cx="8520600" cy="367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r>
              <a:rPr lang="en-US" sz="1700"/>
              <a:t>How Quantum Computing Will Transform Cybersecurity</a:t>
            </a:r>
            <a:endParaRPr/>
          </a:p>
          <a:p>
            <a:pPr marL="742950" lvl="1" indent="-285750" algn="l" rtl="0">
              <a:lnSpc>
                <a:spcPct val="115000"/>
              </a:lnSpc>
              <a:spcBef>
                <a:spcPts val="400"/>
              </a:spcBef>
              <a:spcAft>
                <a:spcPts val="0"/>
              </a:spcAft>
              <a:buSzPts val="1400"/>
              <a:buChar char="○"/>
            </a:pPr>
            <a:r>
              <a:rPr lang="en-US" sz="1300" u="sng">
                <a:solidFill>
                  <a:schemeClr val="hlink"/>
                </a:solidFill>
                <a:hlinkClick r:id="rId3"/>
              </a:rPr>
              <a:t>https://www.forbes.com/sites/forbestechcouncil/2021/01/04/how-quantum-computing-will-transform-cybersecurity/</a:t>
            </a:r>
            <a:r>
              <a:rPr lang="en-US" sz="1300"/>
              <a:t> </a:t>
            </a:r>
            <a:endParaRPr sz="1300"/>
          </a:p>
          <a:p>
            <a:pPr marL="0" lvl="0" indent="0" algn="l" rtl="0">
              <a:lnSpc>
                <a:spcPct val="115000"/>
              </a:lnSpc>
              <a:spcBef>
                <a:spcPts val="0"/>
              </a:spcBef>
              <a:spcAft>
                <a:spcPts val="0"/>
              </a:spcAft>
              <a:buSzPts val="1800"/>
              <a:buNone/>
            </a:pPr>
            <a:endParaRPr sz="1700"/>
          </a:p>
          <a:p>
            <a:pPr marL="0" lvl="0" indent="0" algn="l" rtl="0">
              <a:lnSpc>
                <a:spcPct val="115000"/>
              </a:lnSpc>
              <a:spcBef>
                <a:spcPts val="0"/>
              </a:spcBef>
              <a:spcAft>
                <a:spcPts val="0"/>
              </a:spcAft>
              <a:buSzPts val="1800"/>
              <a:buNone/>
            </a:pPr>
            <a:r>
              <a:rPr lang="en-US" sz="1700"/>
              <a:t>Is Quantum Computing a Cybersecurity Threat?</a:t>
            </a:r>
            <a:endParaRPr/>
          </a:p>
          <a:p>
            <a:pPr marL="742950" lvl="1" indent="-285750" algn="l" rtl="0">
              <a:lnSpc>
                <a:spcPct val="115000"/>
              </a:lnSpc>
              <a:spcBef>
                <a:spcPts val="400"/>
              </a:spcBef>
              <a:spcAft>
                <a:spcPts val="0"/>
              </a:spcAft>
              <a:buSzPts val="1400"/>
              <a:buChar char="○"/>
            </a:pPr>
            <a:r>
              <a:rPr lang="en-US" sz="1300" u="sng">
                <a:solidFill>
                  <a:schemeClr val="hlink"/>
                </a:solidFill>
                <a:hlinkClick r:id="rId4"/>
              </a:rPr>
              <a:t>https://www.americanscientist.org/article/is-quantum-computing-a-cybersecurity-threat</a:t>
            </a:r>
            <a:r>
              <a:rPr lang="en-US" sz="1300"/>
              <a:t> </a:t>
            </a:r>
            <a:endParaRPr/>
          </a:p>
          <a:p>
            <a:pPr marL="0" lvl="0" indent="0" algn="l" rtl="0">
              <a:lnSpc>
                <a:spcPct val="115000"/>
              </a:lnSpc>
              <a:spcBef>
                <a:spcPts val="0"/>
              </a:spcBef>
              <a:spcAft>
                <a:spcPts val="0"/>
              </a:spcAft>
              <a:buSzPts val="1800"/>
              <a:buNone/>
            </a:pPr>
            <a:endParaRPr sz="1700"/>
          </a:p>
          <a:p>
            <a:pPr marL="0" lvl="0" indent="0" algn="l" rtl="0">
              <a:lnSpc>
                <a:spcPct val="115000"/>
              </a:lnSpc>
              <a:spcBef>
                <a:spcPts val="0"/>
              </a:spcBef>
              <a:spcAft>
                <a:spcPts val="0"/>
              </a:spcAft>
              <a:buSzPts val="1800"/>
              <a:buNone/>
            </a:pPr>
            <a:r>
              <a:rPr lang="en-US" sz="1700"/>
              <a:t>We need to build a quantum security coalition. Here's why</a:t>
            </a:r>
            <a:endParaRPr/>
          </a:p>
          <a:p>
            <a:pPr marL="742950" lvl="1" indent="-285750" algn="l" rtl="0">
              <a:lnSpc>
                <a:spcPct val="115000"/>
              </a:lnSpc>
              <a:spcBef>
                <a:spcPts val="400"/>
              </a:spcBef>
              <a:spcAft>
                <a:spcPts val="0"/>
              </a:spcAft>
              <a:buSzPts val="1400"/>
              <a:buChar char="○"/>
            </a:pPr>
            <a:r>
              <a:rPr lang="en-US" sz="1300" u="sng">
                <a:solidFill>
                  <a:schemeClr val="hlink"/>
                </a:solidFill>
                <a:hlinkClick r:id="rId5"/>
              </a:rPr>
              <a:t>https://www.weforum.org/agenda/2020/08/we-need-to-build-a-quantum-security-coalition/</a:t>
            </a:r>
            <a:r>
              <a:rPr lang="en-US" sz="1300"/>
              <a:t> </a:t>
            </a:r>
            <a:endParaRPr sz="13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Further reading</a:t>
            </a:r>
            <a:endParaRPr/>
          </a:p>
        </p:txBody>
      </p:sp>
      <p:sp>
        <p:nvSpPr>
          <p:cNvPr id="215" name="Google Shape;215;p3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800"/>
              <a:buFont typeface="Arial"/>
              <a:buNone/>
            </a:pPr>
            <a:r>
              <a:rPr lang="en-US" sz="1700"/>
              <a:t>Quantum Computing! See Google, IBM and Intel’s Labs (supercut)</a:t>
            </a:r>
            <a:endParaRPr sz="1700"/>
          </a:p>
          <a:p>
            <a:pPr marL="742950" lvl="1" indent="-285750" algn="l" rtl="0">
              <a:lnSpc>
                <a:spcPct val="115000"/>
              </a:lnSpc>
              <a:spcBef>
                <a:spcPts val="400"/>
              </a:spcBef>
              <a:spcAft>
                <a:spcPts val="0"/>
              </a:spcAft>
              <a:buSzPts val="1400"/>
              <a:buChar char="○"/>
            </a:pPr>
            <a:r>
              <a:rPr lang="en-US" sz="1300" u="sng">
                <a:solidFill>
                  <a:schemeClr val="accent5"/>
                </a:solidFill>
                <a:hlinkClick r:id="rId3">
                  <a:extLst>
                    <a:ext uri="{A12FA001-AC4F-418D-AE19-62706E023703}">
                      <ahyp:hlinkClr xmlns:ahyp="http://schemas.microsoft.com/office/drawing/2018/hyperlinkcolor" val="tx"/>
                    </a:ext>
                  </a:extLst>
                </a:hlinkClick>
              </a:rPr>
              <a:t>https://www.youtube.com/watch?v=D04MXBzt-MA</a:t>
            </a:r>
            <a:r>
              <a:rPr lang="en-US" sz="1300"/>
              <a:t> </a:t>
            </a:r>
            <a:endParaRPr sz="1300"/>
          </a:p>
          <a:p>
            <a:pPr marL="0" lvl="0" indent="0" algn="l" rtl="0">
              <a:lnSpc>
                <a:spcPct val="115000"/>
              </a:lnSpc>
              <a:spcBef>
                <a:spcPts val="0"/>
              </a:spcBef>
              <a:spcAft>
                <a:spcPts val="0"/>
              </a:spcAft>
              <a:buSzPts val="1800"/>
              <a:buNone/>
            </a:pPr>
            <a:endParaRPr/>
          </a:p>
          <a:p>
            <a:pPr marL="0" lvl="0" indent="0" algn="l" rtl="0">
              <a:lnSpc>
                <a:spcPct val="115000"/>
              </a:lnSpc>
              <a:spcBef>
                <a:spcPts val="0"/>
              </a:spcBef>
              <a:spcAft>
                <a:spcPts val="0"/>
              </a:spcAft>
              <a:buSzPts val="1800"/>
              <a:buNone/>
            </a:pPr>
            <a:r>
              <a:rPr lang="en-US"/>
              <a:t>Quantum computing and cybersecurity: How to capitalize on opportunities and sidestep risks</a:t>
            </a:r>
            <a:endParaRPr/>
          </a:p>
          <a:p>
            <a:pPr marL="742950" lvl="1" indent="-285750" algn="l" rtl="0">
              <a:lnSpc>
                <a:spcPct val="115000"/>
              </a:lnSpc>
              <a:spcBef>
                <a:spcPts val="400"/>
              </a:spcBef>
              <a:spcAft>
                <a:spcPts val="0"/>
              </a:spcAft>
              <a:buSzPts val="1400"/>
              <a:buChar char="○"/>
            </a:pPr>
            <a:r>
              <a:rPr lang="en-US" sz="1300" u="sng">
                <a:solidFill>
                  <a:schemeClr val="hlink"/>
                </a:solidFill>
                <a:hlinkClick r:id="rId4"/>
              </a:rPr>
              <a:t>https://www.ibm.com/thought-leadership/institute-business-value/report/quantumsecurity</a:t>
            </a:r>
            <a:endParaRPr sz="13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6"/>
          <p:cNvSpPr txBox="1">
            <a:spLocks noGrp="1"/>
          </p:cNvSpPr>
          <p:nvPr>
            <p:ph type="body" idx="2"/>
          </p:nvPr>
        </p:nvSpPr>
        <p:spPr>
          <a:xfrm>
            <a:off x="3611880" y="1152475"/>
            <a:ext cx="5220420" cy="34164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SzPts val="1400"/>
              <a:buNone/>
            </a:pPr>
            <a:r>
              <a:rPr lang="en-US" sz="2800"/>
              <a:t>Jerod Brennen</a:t>
            </a:r>
            <a:endParaRPr sz="2800"/>
          </a:p>
          <a:p>
            <a:pPr marL="0" lvl="0" indent="0" algn="l" rtl="0">
              <a:lnSpc>
                <a:spcPct val="115000"/>
              </a:lnSpc>
              <a:spcBef>
                <a:spcPts val="1600"/>
              </a:spcBef>
              <a:spcAft>
                <a:spcPts val="0"/>
              </a:spcAft>
              <a:buSzPts val="1400"/>
              <a:buNone/>
            </a:pPr>
            <a:r>
              <a:rPr lang="en-US" sz="2000" u="sng">
                <a:solidFill>
                  <a:schemeClr val="hlink"/>
                </a:solidFill>
                <a:hlinkClick r:id="rId3"/>
              </a:rPr>
              <a:t>https://www.linkedin.com/in/jerodbrennen</a:t>
            </a:r>
            <a:endParaRPr sz="2000"/>
          </a:p>
          <a:p>
            <a:pPr marL="0" lvl="0" indent="0" algn="l" rtl="0">
              <a:lnSpc>
                <a:spcPct val="115000"/>
              </a:lnSpc>
              <a:spcBef>
                <a:spcPts val="1600"/>
              </a:spcBef>
              <a:spcAft>
                <a:spcPts val="1600"/>
              </a:spcAft>
              <a:buSzPts val="1400"/>
              <a:buNone/>
            </a:pPr>
            <a:r>
              <a:rPr lang="en-US" sz="2000" u="sng">
                <a:solidFill>
                  <a:schemeClr val="hlink"/>
                </a:solidFill>
                <a:hlinkClick r:id="rId4"/>
              </a:rPr>
              <a:t>jerod@brennenconsulting.com</a:t>
            </a:r>
            <a:endParaRPr sz="2000"/>
          </a:p>
        </p:txBody>
      </p:sp>
      <p:pic>
        <p:nvPicPr>
          <p:cNvPr id="221" name="Google Shape;221;p36"/>
          <p:cNvPicPr preferRelativeResize="0"/>
          <p:nvPr/>
        </p:nvPicPr>
        <p:blipFill rotWithShape="1">
          <a:blip r:embed="rId5" cstate="screen">
            <a:alphaModFix/>
            <a:extLst>
              <a:ext uri="{28A0092B-C50C-407E-A947-70E740481C1C}">
                <a14:useLocalDpi xmlns:a14="http://schemas.microsoft.com/office/drawing/2010/main"/>
              </a:ext>
            </a:extLst>
          </a:blip>
          <a:srcRect/>
          <a:stretch/>
        </p:blipFill>
        <p:spPr>
          <a:xfrm>
            <a:off x="0" y="0"/>
            <a:ext cx="3428659" cy="5143501"/>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7"/>
          <p:cNvSpPr txBox="1">
            <a:spLocks noGrp="1"/>
          </p:cNvSpPr>
          <p:nvPr>
            <p:ph type="title"/>
          </p:nvPr>
        </p:nvSpPr>
        <p:spPr>
          <a:xfrm>
            <a:off x="311700" y="1626450"/>
            <a:ext cx="8520600" cy="1890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2000"/>
              <a:buNone/>
            </a:pPr>
            <a:r>
              <a:rPr lang="en-US"/>
              <a:t>Thanks much!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US"/>
              <a:t>Digital computing -&gt; quantum computing</a:t>
            </a:r>
            <a:endParaRPr/>
          </a:p>
        </p:txBody>
      </p:sp>
      <p:sp>
        <p:nvSpPr>
          <p:cNvPr id="66" name="Google Shape;66;p12"/>
          <p:cNvSpPr txBox="1">
            <a:spLocks noGrp="1"/>
          </p:cNvSpPr>
          <p:nvPr>
            <p:ph type="body" idx="1"/>
          </p:nvPr>
        </p:nvSpPr>
        <p:spPr>
          <a:xfrm>
            <a:off x="311700" y="1381125"/>
            <a:ext cx="3999900" cy="318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400"/>
              <a:buNone/>
            </a:pPr>
            <a:r>
              <a:rPr lang="en-US" b="1"/>
              <a:t>Digital computing</a:t>
            </a:r>
            <a:r>
              <a:rPr lang="en-US"/>
              <a:t> is based on bits</a:t>
            </a:r>
            <a:endParaRPr/>
          </a:p>
          <a:p>
            <a:pPr marL="0" lvl="0" indent="0" algn="ctr" rtl="0">
              <a:lnSpc>
                <a:spcPct val="115000"/>
              </a:lnSpc>
              <a:spcBef>
                <a:spcPts val="0"/>
              </a:spcBef>
              <a:spcAft>
                <a:spcPts val="0"/>
              </a:spcAft>
              <a:buSzPts val="1400"/>
              <a:buNone/>
            </a:pPr>
            <a:r>
              <a:rPr lang="en-US"/>
              <a:t>(0s and 1s)</a:t>
            </a:r>
            <a:endParaRPr/>
          </a:p>
          <a:p>
            <a:pPr marL="0" lvl="0" indent="0" algn="ctr" rtl="0">
              <a:lnSpc>
                <a:spcPct val="115000"/>
              </a:lnSpc>
              <a:spcBef>
                <a:spcPts val="0"/>
              </a:spcBef>
              <a:spcAft>
                <a:spcPts val="0"/>
              </a:spcAft>
              <a:buSzPts val="1400"/>
              <a:buNone/>
            </a:pPr>
            <a:endParaRPr/>
          </a:p>
          <a:p>
            <a:pPr marL="0" lvl="0" indent="0" algn="ctr" rtl="0">
              <a:lnSpc>
                <a:spcPct val="115000"/>
              </a:lnSpc>
              <a:spcBef>
                <a:spcPts val="0"/>
              </a:spcBef>
              <a:spcAft>
                <a:spcPts val="0"/>
              </a:spcAft>
              <a:buSzPts val="1400"/>
              <a:buNone/>
            </a:pPr>
            <a:endParaRPr/>
          </a:p>
          <a:p>
            <a:pPr marL="0" lvl="0" indent="0" algn="ctr" rtl="0">
              <a:lnSpc>
                <a:spcPct val="115000"/>
              </a:lnSpc>
              <a:spcBef>
                <a:spcPts val="0"/>
              </a:spcBef>
              <a:spcAft>
                <a:spcPts val="0"/>
              </a:spcAft>
              <a:buSzPts val="1400"/>
              <a:buNone/>
            </a:pPr>
            <a:endParaRPr/>
          </a:p>
          <a:p>
            <a:pPr marL="0" lvl="0" indent="0" algn="l" rtl="0">
              <a:lnSpc>
                <a:spcPct val="115000"/>
              </a:lnSpc>
              <a:spcBef>
                <a:spcPts val="0"/>
              </a:spcBef>
              <a:spcAft>
                <a:spcPts val="0"/>
              </a:spcAft>
              <a:buSzPts val="1400"/>
              <a:buNone/>
            </a:pPr>
            <a:endParaRPr/>
          </a:p>
          <a:p>
            <a:pPr marL="0" lvl="0" indent="0" algn="ctr" rtl="0">
              <a:lnSpc>
                <a:spcPct val="115000"/>
              </a:lnSpc>
              <a:spcBef>
                <a:spcPts val="0"/>
              </a:spcBef>
              <a:spcAft>
                <a:spcPts val="0"/>
              </a:spcAft>
              <a:buSzPts val="1400"/>
              <a:buNone/>
            </a:pPr>
            <a:endParaRPr/>
          </a:p>
          <a:p>
            <a:pPr marL="0" lvl="0" indent="0" algn="ctr" rtl="0">
              <a:lnSpc>
                <a:spcPct val="115000"/>
              </a:lnSpc>
              <a:spcBef>
                <a:spcPts val="0"/>
              </a:spcBef>
              <a:spcAft>
                <a:spcPts val="0"/>
              </a:spcAft>
              <a:buSzPts val="1400"/>
              <a:buNone/>
            </a:pPr>
            <a:r>
              <a:rPr lang="en-US"/>
              <a:t>Digital = 4 </a:t>
            </a:r>
            <a:r>
              <a:rPr lang="en-US" u="sng"/>
              <a:t>separate</a:t>
            </a:r>
            <a:r>
              <a:rPr lang="en-US"/>
              <a:t> calculations</a:t>
            </a:r>
            <a:endParaRPr/>
          </a:p>
          <a:p>
            <a:pPr marL="0" lvl="0" indent="0" algn="ctr" rtl="0">
              <a:lnSpc>
                <a:spcPct val="115000"/>
              </a:lnSpc>
              <a:spcBef>
                <a:spcPts val="0"/>
              </a:spcBef>
              <a:spcAft>
                <a:spcPts val="0"/>
              </a:spcAft>
              <a:buSzPts val="1400"/>
              <a:buNone/>
            </a:pPr>
            <a:endParaRPr/>
          </a:p>
        </p:txBody>
      </p:sp>
      <p:sp>
        <p:nvSpPr>
          <p:cNvPr id="67" name="Google Shape;67;p12"/>
          <p:cNvSpPr txBox="1">
            <a:spLocks noGrp="1"/>
          </p:cNvSpPr>
          <p:nvPr>
            <p:ph type="body" idx="2"/>
          </p:nvPr>
        </p:nvSpPr>
        <p:spPr>
          <a:xfrm>
            <a:off x="4832400" y="1381125"/>
            <a:ext cx="3999900" cy="3187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400"/>
              <a:buNone/>
            </a:pPr>
            <a:r>
              <a:rPr lang="en-US" b="1"/>
              <a:t>Quantum computing</a:t>
            </a:r>
            <a:r>
              <a:rPr lang="en-US"/>
              <a:t> is based on qubits</a:t>
            </a:r>
            <a:endParaRPr/>
          </a:p>
          <a:p>
            <a:pPr marL="0" lvl="0" indent="0" algn="ctr" rtl="0">
              <a:lnSpc>
                <a:spcPct val="115000"/>
              </a:lnSpc>
              <a:spcBef>
                <a:spcPts val="0"/>
              </a:spcBef>
              <a:spcAft>
                <a:spcPts val="0"/>
              </a:spcAft>
              <a:buSzPts val="1400"/>
              <a:buNone/>
            </a:pPr>
            <a:r>
              <a:rPr lang="en-US"/>
              <a:t>(0s and 1s AND any combination of 0 &amp; 1)</a:t>
            </a:r>
            <a:endParaRPr/>
          </a:p>
          <a:p>
            <a:pPr marL="0" lvl="0" indent="0" algn="ctr" rtl="0">
              <a:lnSpc>
                <a:spcPct val="115000"/>
              </a:lnSpc>
              <a:spcBef>
                <a:spcPts val="0"/>
              </a:spcBef>
              <a:spcAft>
                <a:spcPts val="0"/>
              </a:spcAft>
              <a:buSzPts val="1400"/>
              <a:buNone/>
            </a:pPr>
            <a:endParaRPr/>
          </a:p>
          <a:p>
            <a:pPr marL="0" lvl="0" indent="0" algn="ctr" rtl="0">
              <a:lnSpc>
                <a:spcPct val="115000"/>
              </a:lnSpc>
              <a:spcBef>
                <a:spcPts val="0"/>
              </a:spcBef>
              <a:spcAft>
                <a:spcPts val="0"/>
              </a:spcAft>
              <a:buSzPts val="1400"/>
              <a:buNone/>
            </a:pPr>
            <a:endParaRPr/>
          </a:p>
          <a:p>
            <a:pPr marL="0" lvl="0" indent="0" algn="ctr" rtl="0">
              <a:lnSpc>
                <a:spcPct val="115000"/>
              </a:lnSpc>
              <a:spcBef>
                <a:spcPts val="0"/>
              </a:spcBef>
              <a:spcAft>
                <a:spcPts val="0"/>
              </a:spcAft>
              <a:buSzPts val="1400"/>
              <a:buNone/>
            </a:pPr>
            <a:endParaRPr/>
          </a:p>
          <a:p>
            <a:pPr marL="0" lvl="0" indent="0" algn="l" rtl="0">
              <a:lnSpc>
                <a:spcPct val="115000"/>
              </a:lnSpc>
              <a:spcBef>
                <a:spcPts val="0"/>
              </a:spcBef>
              <a:spcAft>
                <a:spcPts val="0"/>
              </a:spcAft>
              <a:buSzPts val="1400"/>
              <a:buNone/>
            </a:pPr>
            <a:endParaRPr/>
          </a:p>
          <a:p>
            <a:pPr marL="0" lvl="0" indent="0" algn="ctr" rtl="0">
              <a:lnSpc>
                <a:spcPct val="115000"/>
              </a:lnSpc>
              <a:spcBef>
                <a:spcPts val="0"/>
              </a:spcBef>
              <a:spcAft>
                <a:spcPts val="0"/>
              </a:spcAft>
              <a:buSzPts val="1400"/>
              <a:buNone/>
            </a:pPr>
            <a:endParaRPr/>
          </a:p>
          <a:p>
            <a:pPr marL="0" lvl="0" indent="0" algn="ctr" rtl="0">
              <a:lnSpc>
                <a:spcPct val="115000"/>
              </a:lnSpc>
              <a:spcBef>
                <a:spcPts val="0"/>
              </a:spcBef>
              <a:spcAft>
                <a:spcPts val="0"/>
              </a:spcAft>
              <a:buSzPts val="1400"/>
              <a:buNone/>
            </a:pPr>
            <a:r>
              <a:rPr lang="en-US"/>
              <a:t>Quantum = 4 </a:t>
            </a:r>
            <a:r>
              <a:rPr lang="en-US" u="sng"/>
              <a:t>simultaneous</a:t>
            </a:r>
            <a:r>
              <a:rPr lang="en-US"/>
              <a:t> calculations</a:t>
            </a:r>
            <a:endParaRPr/>
          </a:p>
          <a:p>
            <a:pPr marL="0" lvl="0" indent="0" algn="ctr" rtl="0">
              <a:lnSpc>
                <a:spcPct val="115000"/>
              </a:lnSpc>
              <a:spcBef>
                <a:spcPts val="0"/>
              </a:spcBef>
              <a:spcAft>
                <a:spcPts val="0"/>
              </a:spcAft>
              <a:buSzPts val="1400"/>
              <a:buNone/>
            </a:pPr>
            <a:endParaRPr/>
          </a:p>
        </p:txBody>
      </p:sp>
      <p:sp>
        <p:nvSpPr>
          <p:cNvPr id="68" name="Google Shape;68;p12"/>
          <p:cNvSpPr txBox="1"/>
          <p:nvPr/>
        </p:nvSpPr>
        <p:spPr>
          <a:xfrm>
            <a:off x="2886750" y="2156100"/>
            <a:ext cx="3370500" cy="8313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4200"/>
              <a:buFont typeface="Arial"/>
              <a:buNone/>
            </a:pPr>
            <a:r>
              <a:rPr lang="en-US" sz="4200" b="0" i="0" u="none" strike="noStrike" cap="none">
                <a:solidFill>
                  <a:schemeClr val="accent3"/>
                </a:solidFill>
                <a:latin typeface="Average"/>
                <a:ea typeface="Average"/>
                <a:cs typeface="Average"/>
                <a:sym typeface="Average"/>
              </a:rPr>
              <a:t>[00, 01, 10, 11]</a:t>
            </a:r>
            <a:endParaRPr sz="4200" b="0" i="0" u="none" strike="noStrike" cap="none">
              <a:solidFill>
                <a:srgbClr val="000000"/>
              </a:solidFill>
              <a:latin typeface="Average"/>
              <a:ea typeface="Average"/>
              <a:cs typeface="Average"/>
              <a:sym typeface="Average"/>
            </a:endParaRPr>
          </a:p>
        </p:txBody>
      </p:sp>
      <p:sp>
        <p:nvSpPr>
          <p:cNvPr id="69" name="Google Shape;69;p12"/>
          <p:cNvSpPr txBox="1"/>
          <p:nvPr/>
        </p:nvSpPr>
        <p:spPr>
          <a:xfrm>
            <a:off x="354000" y="3999600"/>
            <a:ext cx="8478300" cy="6480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1400"/>
              <a:buFont typeface="Arial"/>
              <a:buNone/>
            </a:pPr>
            <a:r>
              <a:rPr lang="en-US" sz="1400" b="1" i="0" u="none" strike="noStrike" cap="none">
                <a:solidFill>
                  <a:schemeClr val="accent3"/>
                </a:solidFill>
                <a:latin typeface="Average"/>
                <a:ea typeface="Average"/>
                <a:cs typeface="Average"/>
                <a:sym typeface="Average"/>
              </a:rPr>
              <a:t>Superposition</a:t>
            </a:r>
            <a:r>
              <a:rPr lang="en-US" sz="1400" b="0" i="0" u="none" strike="noStrike" cap="none">
                <a:solidFill>
                  <a:schemeClr val="accent3"/>
                </a:solidFill>
                <a:latin typeface="Average"/>
                <a:ea typeface="Average"/>
                <a:cs typeface="Average"/>
                <a:sym typeface="Average"/>
              </a:rPr>
              <a:t>: the ability of a particle to be in several different states at the same time.</a:t>
            </a:r>
            <a:endParaRPr sz="1400" b="0" i="0" u="none" strike="noStrike" cap="none">
              <a:solidFill>
                <a:schemeClr val="accent3"/>
              </a:solidFill>
              <a:latin typeface="Average"/>
              <a:ea typeface="Average"/>
              <a:cs typeface="Average"/>
              <a:sym typeface="Average"/>
            </a:endParaRPr>
          </a:p>
          <a:p>
            <a:pPr marL="0" marR="0" lvl="0" indent="0" algn="ctr" rtl="0">
              <a:lnSpc>
                <a:spcPct val="115000"/>
              </a:lnSpc>
              <a:spcBef>
                <a:spcPts val="0"/>
              </a:spcBef>
              <a:spcAft>
                <a:spcPts val="0"/>
              </a:spcAft>
              <a:buClr>
                <a:srgbClr val="000000"/>
              </a:buClr>
              <a:buSzPts val="1400"/>
              <a:buFont typeface="Arial"/>
              <a:buNone/>
            </a:pPr>
            <a:r>
              <a:rPr lang="en-US" sz="1400" b="1" i="0" u="none" strike="noStrike" cap="none">
                <a:solidFill>
                  <a:schemeClr val="accent3"/>
                </a:solidFill>
                <a:latin typeface="Average"/>
                <a:ea typeface="Average"/>
                <a:cs typeface="Average"/>
                <a:sym typeface="Average"/>
              </a:rPr>
              <a:t>Entanglement</a:t>
            </a:r>
            <a:r>
              <a:rPr lang="en-US" sz="1400" b="0" i="0" u="none" strike="noStrike" cap="none">
                <a:solidFill>
                  <a:schemeClr val="accent3"/>
                </a:solidFill>
                <a:latin typeface="Average"/>
                <a:ea typeface="Average"/>
                <a:cs typeface="Average"/>
                <a:sym typeface="Average"/>
              </a:rPr>
              <a:t>: the ability of two particles to share information even at a distance.</a:t>
            </a:r>
            <a:endParaRPr sz="1400" b="0" i="0" u="none" strike="noStrike" cap="none">
              <a:solidFill>
                <a:srgbClr val="000000"/>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311700" y="31250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a:t>How Does a Quantum Computer Work? (from Veritasium)</a:t>
            </a:r>
            <a:endParaRPr sz="1800"/>
          </a:p>
          <a:p>
            <a:pPr marL="0" lvl="0" indent="0" algn="ctr" rtl="0">
              <a:spcBef>
                <a:spcPts val="0"/>
              </a:spcBef>
              <a:spcAft>
                <a:spcPts val="0"/>
              </a:spcAft>
              <a:buNone/>
            </a:pPr>
            <a:r>
              <a:rPr lang="en-US" sz="1800" u="sng">
                <a:solidFill>
                  <a:schemeClr val="hlink"/>
                </a:solidFill>
                <a:hlinkClick r:id="rId3"/>
              </a:rPr>
              <a:t>https://www.youtube.com/watch?v=g_IaVepNDT4</a:t>
            </a:r>
            <a:endParaRPr sz="1800"/>
          </a:p>
        </p:txBody>
      </p:sp>
      <p:pic>
        <p:nvPicPr>
          <p:cNvPr id="75" name="Google Shape;75;p13"/>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1133788" y="1079025"/>
            <a:ext cx="6876416" cy="382097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14"/>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3965" y="0"/>
            <a:ext cx="9136072" cy="5143501"/>
          </a:xfrm>
          <a:prstGeom prst="rect">
            <a:avLst/>
          </a:prstGeom>
          <a:noFill/>
          <a:ln>
            <a:noFill/>
          </a:ln>
        </p:spPr>
      </p:pic>
      <p:sp>
        <p:nvSpPr>
          <p:cNvPr id="81" name="Google Shape;81;p14"/>
          <p:cNvSpPr txBox="1"/>
          <p:nvPr/>
        </p:nvSpPr>
        <p:spPr>
          <a:xfrm>
            <a:off x="106975" y="4205325"/>
            <a:ext cx="2477100" cy="877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900" b="0" i="0" u="none" strike="noStrike" cap="none">
                <a:solidFill>
                  <a:srgbClr val="000000"/>
                </a:solidFill>
                <a:latin typeface="Average"/>
                <a:ea typeface="Average"/>
                <a:cs typeface="Average"/>
                <a:sym typeface="Average"/>
              </a:rPr>
              <a:t>Image from https://www.microsoft.com/en-us/research/blog/full-stack-ahead-pioneering-quantum-hardware-allows-for-controlling-up-to-thousands-of-qubits-at-cryogenic-temperatures/ </a:t>
            </a:r>
            <a:endParaRPr sz="900" b="0" i="0" u="none" strike="noStrike" cap="none">
              <a:solidFill>
                <a:srgbClr val="000000"/>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5"/>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400"/>
              <a:buNone/>
            </a:pPr>
            <a:r>
              <a:rPr lang="en-US"/>
              <a:t>Magnets!</a:t>
            </a:r>
            <a:endParaRPr/>
          </a:p>
        </p:txBody>
      </p:sp>
      <p:sp>
        <p:nvSpPr>
          <p:cNvPr id="87" name="Google Shape;87;p15"/>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200"/>
              <a:buNone/>
            </a:pPr>
            <a:r>
              <a:rPr lang="en-US" sz="1600"/>
              <a:t>The “observer effect”</a:t>
            </a:r>
            <a:endParaRPr sz="1600"/>
          </a:p>
          <a:p>
            <a:pPr marL="0" lvl="0" indent="0" algn="l" rtl="0">
              <a:lnSpc>
                <a:spcPct val="115000"/>
              </a:lnSpc>
              <a:spcBef>
                <a:spcPts val="0"/>
              </a:spcBef>
              <a:spcAft>
                <a:spcPts val="0"/>
              </a:spcAft>
              <a:buSzPts val="1200"/>
              <a:buNone/>
            </a:pPr>
            <a:endParaRPr sz="1600"/>
          </a:p>
          <a:p>
            <a:pPr marL="0" lvl="0" indent="0" algn="l" rtl="0">
              <a:lnSpc>
                <a:spcPct val="115000"/>
              </a:lnSpc>
              <a:spcBef>
                <a:spcPts val="0"/>
              </a:spcBef>
              <a:spcAft>
                <a:spcPts val="0"/>
              </a:spcAft>
              <a:buSzPts val="1200"/>
              <a:buNone/>
            </a:pPr>
            <a:r>
              <a:rPr lang="en-US" sz="1600"/>
              <a:t>Magnets can be less expensive than cryogenic controls</a:t>
            </a:r>
            <a:endParaRPr sz="1600"/>
          </a:p>
          <a:p>
            <a:pPr marL="0" lvl="0" indent="0" algn="l" rtl="0">
              <a:lnSpc>
                <a:spcPct val="115000"/>
              </a:lnSpc>
              <a:spcBef>
                <a:spcPts val="0"/>
              </a:spcBef>
              <a:spcAft>
                <a:spcPts val="0"/>
              </a:spcAft>
              <a:buSzPts val="1200"/>
              <a:buNone/>
            </a:pPr>
            <a:endParaRPr sz="1600"/>
          </a:p>
          <a:p>
            <a:pPr marL="0" lvl="0" indent="0" algn="l" rtl="0">
              <a:lnSpc>
                <a:spcPct val="115000"/>
              </a:lnSpc>
              <a:spcBef>
                <a:spcPts val="0"/>
              </a:spcBef>
              <a:spcAft>
                <a:spcPts val="0"/>
              </a:spcAft>
              <a:buSzPts val="1200"/>
              <a:buNone/>
            </a:pPr>
            <a:endParaRPr sz="1600"/>
          </a:p>
          <a:p>
            <a:pPr marL="0" lvl="0" indent="0" algn="l" rtl="0">
              <a:lnSpc>
                <a:spcPct val="115000"/>
              </a:lnSpc>
              <a:spcBef>
                <a:spcPts val="0"/>
              </a:spcBef>
              <a:spcAft>
                <a:spcPts val="0"/>
              </a:spcAft>
              <a:buSzPts val="1200"/>
              <a:buNone/>
            </a:pPr>
            <a:endParaRPr sz="1600"/>
          </a:p>
          <a:p>
            <a:pPr marL="0" lvl="0" indent="0" algn="l" rtl="0">
              <a:lnSpc>
                <a:spcPct val="115000"/>
              </a:lnSpc>
              <a:spcBef>
                <a:spcPts val="0"/>
              </a:spcBef>
              <a:spcAft>
                <a:spcPts val="0"/>
              </a:spcAft>
              <a:buSzPts val="1200"/>
              <a:buNone/>
            </a:pPr>
            <a:endParaRPr sz="1500"/>
          </a:p>
          <a:p>
            <a:pPr marL="0" lvl="0" indent="0" algn="l" rtl="0">
              <a:lnSpc>
                <a:spcPct val="115000"/>
              </a:lnSpc>
              <a:spcBef>
                <a:spcPts val="0"/>
              </a:spcBef>
              <a:spcAft>
                <a:spcPts val="0"/>
              </a:spcAft>
              <a:buSzPts val="1200"/>
              <a:buNone/>
            </a:pPr>
            <a:endParaRPr sz="1500"/>
          </a:p>
        </p:txBody>
      </p:sp>
      <p:pic>
        <p:nvPicPr>
          <p:cNvPr id="88" name="Google Shape;88;p15"/>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3197400" y="930725"/>
            <a:ext cx="5834752" cy="3282050"/>
          </a:xfrm>
          <a:prstGeom prst="rect">
            <a:avLst/>
          </a:prstGeom>
          <a:noFill/>
          <a:ln>
            <a:noFill/>
          </a:ln>
        </p:spPr>
      </p:pic>
      <p:sp>
        <p:nvSpPr>
          <p:cNvPr id="89" name="Google Shape;89;p15"/>
          <p:cNvSpPr txBox="1">
            <a:spLocks noGrp="1"/>
          </p:cNvSpPr>
          <p:nvPr>
            <p:ph type="body" idx="1"/>
          </p:nvPr>
        </p:nvSpPr>
        <p:spPr>
          <a:xfrm>
            <a:off x="0" y="4567425"/>
            <a:ext cx="9144000" cy="5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SzPts val="1200"/>
              <a:buNone/>
            </a:pPr>
            <a:r>
              <a:rPr lang="en-US" sz="1000">
                <a:solidFill>
                  <a:schemeClr val="dk1"/>
                </a:solidFill>
                <a:latin typeface="Oswald"/>
                <a:ea typeface="Oswald"/>
                <a:cs typeface="Oswald"/>
                <a:sym typeface="Oswald"/>
              </a:rPr>
              <a:t>Image from https://scitechdaily.com/tiny-magnets-could-hold-the-secret-to-miniaturizable-quantum-computers/</a:t>
            </a:r>
            <a:endParaRPr sz="1000">
              <a:solidFill>
                <a:schemeClr val="dk1"/>
              </a:solidFill>
              <a:latin typeface="Oswald"/>
              <a:ea typeface="Oswald"/>
              <a:cs typeface="Oswald"/>
              <a:sym typeface="Oswa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6"/>
          <p:cNvSpPr txBox="1">
            <a:spLocks noGrp="1"/>
          </p:cNvSpPr>
          <p:nvPr>
            <p:ph type="body" idx="1"/>
          </p:nvPr>
        </p:nvSpPr>
        <p:spPr>
          <a:xfrm>
            <a:off x="0" y="4567425"/>
            <a:ext cx="9144000" cy="5760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100"/>
              <a:buNone/>
            </a:pPr>
            <a:r>
              <a:rPr lang="en-US" sz="1000"/>
              <a:t>Image from https://devopedia.org/quantum-computing</a:t>
            </a:r>
            <a:endParaRPr sz="1000"/>
          </a:p>
        </p:txBody>
      </p:sp>
      <p:pic>
        <p:nvPicPr>
          <p:cNvPr id="95" name="Google Shape;95;p16"/>
          <p:cNvPicPr preferRelativeResize="0"/>
          <p:nvPr/>
        </p:nvPicPr>
        <p:blipFill rotWithShape="1">
          <a:blip r:embed="rId3">
            <a:alphaModFix/>
          </a:blip>
          <a:srcRect/>
          <a:stretch/>
        </p:blipFill>
        <p:spPr>
          <a:xfrm>
            <a:off x="0" y="249146"/>
            <a:ext cx="9144000" cy="407997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7"/>
          <p:cNvSpPr txBox="1">
            <a:spLocks noGrp="1"/>
          </p:cNvSpPr>
          <p:nvPr>
            <p:ph type="body" idx="1"/>
          </p:nvPr>
        </p:nvSpPr>
        <p:spPr>
          <a:xfrm>
            <a:off x="0" y="4575650"/>
            <a:ext cx="9144000" cy="5679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100"/>
              <a:buNone/>
            </a:pPr>
            <a:r>
              <a:rPr lang="en-US" sz="1000"/>
              <a:t>Image from https://www.futuretimeline.net/blog/2019/10/24.htm</a:t>
            </a:r>
            <a:endParaRPr sz="1000"/>
          </a:p>
        </p:txBody>
      </p:sp>
      <p:pic>
        <p:nvPicPr>
          <p:cNvPr id="101" name="Google Shape;101;p17"/>
          <p:cNvPicPr preferRelativeResize="0"/>
          <p:nvPr/>
        </p:nvPicPr>
        <p:blipFill rotWithShape="1">
          <a:blip r:embed="rId3">
            <a:alphaModFix/>
          </a:blip>
          <a:srcRect/>
          <a:stretch/>
        </p:blipFill>
        <p:spPr>
          <a:xfrm>
            <a:off x="719146" y="41023"/>
            <a:ext cx="7705715" cy="45346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8"/>
          <p:cNvSpPr txBox="1">
            <a:spLocks noGrp="1"/>
          </p:cNvSpPr>
          <p:nvPr>
            <p:ph type="title"/>
          </p:nvPr>
        </p:nvSpPr>
        <p:spPr>
          <a:xfrm>
            <a:off x="1100100" y="763450"/>
            <a:ext cx="6943800" cy="2941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2000"/>
              <a:buNone/>
            </a:pPr>
            <a:r>
              <a:rPr lang="en-US" sz="4200"/>
              <a:t>“Industries like finance may begin to </a:t>
            </a:r>
            <a:r>
              <a:rPr lang="en-US" sz="4200" u="sng"/>
              <a:t>realize gains</a:t>
            </a:r>
            <a:r>
              <a:rPr lang="en-US" sz="4200"/>
              <a:t> from quantum computing by 2025. ”</a:t>
            </a:r>
            <a:endParaRPr sz="4200"/>
          </a:p>
        </p:txBody>
      </p:sp>
      <p:sp>
        <p:nvSpPr>
          <p:cNvPr id="107" name="Google Shape;107;p18"/>
          <p:cNvSpPr txBox="1">
            <a:spLocks noGrp="1"/>
          </p:cNvSpPr>
          <p:nvPr>
            <p:ph type="body" idx="1"/>
          </p:nvPr>
        </p:nvSpPr>
        <p:spPr>
          <a:xfrm>
            <a:off x="311700" y="3705250"/>
            <a:ext cx="8520600" cy="332100"/>
          </a:xfrm>
          <a:prstGeom prst="rect">
            <a:avLst/>
          </a:prstGeom>
          <a:noFill/>
          <a:ln>
            <a:noFill/>
          </a:ln>
        </p:spPr>
        <p:txBody>
          <a:bodyPr spcFirstLastPara="1" wrap="square" lIns="91425" tIns="91425" rIns="91425" bIns="91425" anchor="t" anchorCtr="0">
            <a:noAutofit/>
          </a:bodyPr>
          <a:lstStyle/>
          <a:p>
            <a:pPr marL="457200" lvl="0" indent="-342900" algn="ctr" rtl="0">
              <a:lnSpc>
                <a:spcPct val="115000"/>
              </a:lnSpc>
              <a:spcBef>
                <a:spcPts val="0"/>
              </a:spcBef>
              <a:spcAft>
                <a:spcPts val="0"/>
              </a:spcAft>
              <a:buSzPts val="1800"/>
              <a:buChar char="-"/>
            </a:pPr>
            <a:r>
              <a:rPr lang="en-US"/>
              <a:t>McKinsey &amp; Company</a:t>
            </a:r>
            <a:endParaRPr/>
          </a:p>
        </p:txBody>
      </p:sp>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1569</Words>
  <Application>Microsoft Macintosh PowerPoint</Application>
  <PresentationFormat>On-screen Show (16:9)</PresentationFormat>
  <Paragraphs>199</Paragraphs>
  <Slides>28</Slides>
  <Notes>28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Oswald</vt:lpstr>
      <vt:lpstr>Arial</vt:lpstr>
      <vt:lpstr>Average</vt:lpstr>
      <vt:lpstr>Times New Roman</vt:lpstr>
      <vt:lpstr>Slate</vt:lpstr>
      <vt:lpstr>Rethinking Cybersecurity in the Quantum Age</vt:lpstr>
      <vt:lpstr>Oh, boy…</vt:lpstr>
      <vt:lpstr>Digital computing -&gt; quantum computing</vt:lpstr>
      <vt:lpstr>How Does a Quantum Computer Work? (from Veritasium) https://www.youtube.com/watch?v=g_IaVepNDT4</vt:lpstr>
      <vt:lpstr>PowerPoint Presentation</vt:lpstr>
      <vt:lpstr>Magnets!</vt:lpstr>
      <vt:lpstr>PowerPoint Presentation</vt:lpstr>
      <vt:lpstr>PowerPoint Presentation</vt:lpstr>
      <vt:lpstr>“Industries like finance may begin to realize gains from quantum computing by 2025. ”</vt:lpstr>
      <vt:lpstr>PowerPoint Presentation</vt:lpstr>
      <vt:lpstr>PowerPoint Presentation</vt:lpstr>
      <vt:lpstr>PowerPoint Presentation</vt:lpstr>
      <vt:lpstr>Quantum decryption proof of concept</vt:lpstr>
      <vt:lpstr>Another perspective</vt:lpstr>
      <vt:lpstr>Digital identity</vt:lpstr>
      <vt:lpstr>Data scraping</vt:lpstr>
      <vt:lpstr>Post-quantum cryptography (PQC)</vt:lpstr>
      <vt:lpstr>UPDATE: We have some winners!</vt:lpstr>
      <vt:lpstr>Cybersecurity business opportunities</vt:lpstr>
      <vt:lpstr>“Arguably, the key bottleneck in the quantum computing industry will be a lack of talent. While universities churn out computer science graduates at an accelerating pace, there is still too little being done to train the next generation of quantum computing professionals.”</vt:lpstr>
      <vt:lpstr>Privacy-centric Web 3.0 technologies</vt:lpstr>
      <vt:lpstr>Strategic planning questions</vt:lpstr>
      <vt:lpstr>Recommended actions</vt:lpstr>
      <vt:lpstr>If you only do three (3) things…</vt:lpstr>
      <vt:lpstr>Further reading</vt:lpstr>
      <vt:lpstr>Further reading</vt:lpstr>
      <vt:lpstr>PowerPoint Presentation</vt:lpstr>
      <vt:lpstr>Thanks much!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Rethinking Cybersecurity in the Quantum Age</dc:title>
  <cp:lastModifiedBy>Jerod Brennen</cp:lastModifiedBy>
  <cp:revision>1</cp:revision>
  <dcterms:modified xsi:type="dcterms:W3CDTF">2022-07-09T00:06:49Z</dcterms:modified>
</cp:coreProperties>
</file>